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6" r:id="rId1"/>
    <p:sldMasterId id="2147483724" r:id="rId2"/>
  </p:sldMasterIdLst>
  <p:notesMasterIdLst>
    <p:notesMasterId r:id="rId25"/>
  </p:notesMasterIdLst>
  <p:sldIdLst>
    <p:sldId id="256" r:id="rId3"/>
    <p:sldId id="273" r:id="rId4"/>
    <p:sldId id="277" r:id="rId5"/>
    <p:sldId id="270" r:id="rId6"/>
    <p:sldId id="274" r:id="rId7"/>
    <p:sldId id="275" r:id="rId8"/>
    <p:sldId id="276" r:id="rId9"/>
    <p:sldId id="278" r:id="rId10"/>
    <p:sldId id="279" r:id="rId11"/>
    <p:sldId id="280" r:id="rId12"/>
    <p:sldId id="281" r:id="rId13"/>
    <p:sldId id="282" r:id="rId14"/>
    <p:sldId id="283" r:id="rId15"/>
    <p:sldId id="297" r:id="rId16"/>
    <p:sldId id="298" r:id="rId17"/>
    <p:sldId id="299" r:id="rId18"/>
    <p:sldId id="296" r:id="rId19"/>
    <p:sldId id="284" r:id="rId20"/>
    <p:sldId id="290" r:id="rId21"/>
    <p:sldId id="300" r:id="rId22"/>
    <p:sldId id="272" r:id="rId23"/>
    <p:sldId id="271"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CC"/>
    <a:srgbClr val="CC33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815" autoAdjust="0"/>
    <p:restoredTop sz="69479" autoAdjust="0"/>
  </p:normalViewPr>
  <p:slideViewPr>
    <p:cSldViewPr snapToGrid="0">
      <p:cViewPr varScale="1">
        <p:scale>
          <a:sx n="54" d="100"/>
          <a:sy n="54" d="100"/>
        </p:scale>
        <p:origin x="492" y="6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A183A0-2DDB-4F39-B3D6-42BC9E045EC5}" type="datetimeFigureOut">
              <a:rPr lang="en-US" smtClean="0"/>
              <a:t>11/20/2017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873F7C-74B2-4EF0-A184-5721C06FB36E}" type="slidenum">
              <a:rPr lang="en-US" smtClean="0"/>
              <a:t>‹#›</a:t>
            </a:fld>
            <a:endParaRPr lang="en-US" dirty="0"/>
          </a:p>
        </p:txBody>
      </p:sp>
    </p:spTree>
    <p:extLst>
      <p:ext uri="{BB962C8B-B14F-4D97-AF65-F5344CB8AC3E}">
        <p14:creationId xmlns:p14="http://schemas.microsoft.com/office/powerpoint/2010/main" val="1960347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prideout.net/blog/?p=48"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www.khronos.org/opengl/wiki/Primitive_Assembly#Primitive_order"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background is a sample of volumetric lighting in my own 3D graphics engine, HG3D</a:t>
            </a:r>
            <a:endParaRPr lang="en-US" dirty="0"/>
          </a:p>
        </p:txBody>
      </p:sp>
      <p:sp>
        <p:nvSpPr>
          <p:cNvPr id="4" name="Slide Number Placeholder 3"/>
          <p:cNvSpPr>
            <a:spLocks noGrp="1"/>
          </p:cNvSpPr>
          <p:nvPr>
            <p:ph type="sldNum" sz="quarter" idx="10"/>
          </p:nvPr>
        </p:nvSpPr>
        <p:spPr/>
        <p:txBody>
          <a:bodyPr/>
          <a:lstStyle/>
          <a:p>
            <a:fld id="{F1873F7C-74B2-4EF0-A184-5721C06FB36E}" type="slidenum">
              <a:rPr lang="en-US" smtClean="0"/>
              <a:t>1</a:t>
            </a:fld>
            <a:endParaRPr lang="en-US" dirty="0"/>
          </a:p>
        </p:txBody>
      </p:sp>
    </p:spTree>
    <p:extLst>
      <p:ext uri="{BB962C8B-B14F-4D97-AF65-F5344CB8AC3E}">
        <p14:creationId xmlns:p14="http://schemas.microsoft.com/office/powerpoint/2010/main" val="3015522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Tessellation shader was introduced on OpenGL 4.0 and are usually used to manipulate geometry detail. This stage has two programmable sub-stages that are optional to use. We are not going to discuss this stage but after this course you should be able to read further on the matter and understand its functionality.</a:t>
            </a:r>
          </a:p>
          <a:p>
            <a:endParaRPr lang="en-US" baseline="0" dirty="0"/>
          </a:p>
          <a:p>
            <a:r>
              <a:rPr lang="en-US" baseline="0" dirty="0"/>
              <a:t>This stage unlike the vertex shader has access to all the vertices in one primitive, and has its own primitive type.</a:t>
            </a:r>
          </a:p>
          <a:p>
            <a:endParaRPr lang="en-US" baseline="0" dirty="0"/>
          </a:p>
        </p:txBody>
      </p:sp>
      <p:sp>
        <p:nvSpPr>
          <p:cNvPr id="4" name="Slide Number Placeholder 3"/>
          <p:cNvSpPr>
            <a:spLocks noGrp="1"/>
          </p:cNvSpPr>
          <p:nvPr>
            <p:ph type="sldNum" sz="quarter" idx="10"/>
          </p:nvPr>
        </p:nvSpPr>
        <p:spPr/>
        <p:txBody>
          <a:bodyPr/>
          <a:lstStyle/>
          <a:p>
            <a:fld id="{F1873F7C-74B2-4EF0-A184-5721C06FB36E}" type="slidenum">
              <a:rPr lang="en-US" smtClean="0"/>
              <a:t>10</a:t>
            </a:fld>
            <a:endParaRPr lang="en-US" dirty="0"/>
          </a:p>
        </p:txBody>
      </p:sp>
    </p:spTree>
    <p:extLst>
      <p:ext uri="{BB962C8B-B14F-4D97-AF65-F5344CB8AC3E}">
        <p14:creationId xmlns:p14="http://schemas.microsoft.com/office/powerpoint/2010/main" val="25911555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Geometry shader is optional as well and like tessellation stage has access to all the vertices in a single primitive; However its purpose is not to manipulate geometry detail, though before the introduction of tessellation stage, this stage was used for tessellation.</a:t>
            </a:r>
          </a:p>
          <a:p>
            <a:endParaRPr lang="en-US" baseline="0" dirty="0"/>
          </a:p>
          <a:p>
            <a:r>
              <a:rPr lang="en-US" baseline="0" dirty="0"/>
              <a:t>We are not going to discuss this stage either, though there will be a link at the end for further study.</a:t>
            </a:r>
          </a:p>
          <a:p>
            <a:endParaRPr lang="en-US" baseline="0" dirty="0"/>
          </a:p>
        </p:txBody>
      </p:sp>
      <p:sp>
        <p:nvSpPr>
          <p:cNvPr id="4" name="Slide Number Placeholder 3"/>
          <p:cNvSpPr>
            <a:spLocks noGrp="1"/>
          </p:cNvSpPr>
          <p:nvPr>
            <p:ph type="sldNum" sz="quarter" idx="10"/>
          </p:nvPr>
        </p:nvSpPr>
        <p:spPr/>
        <p:txBody>
          <a:bodyPr/>
          <a:lstStyle/>
          <a:p>
            <a:fld id="{F1873F7C-74B2-4EF0-A184-5721C06FB36E}" type="slidenum">
              <a:rPr lang="en-US" smtClean="0"/>
              <a:t>11</a:t>
            </a:fld>
            <a:endParaRPr lang="en-US" dirty="0"/>
          </a:p>
        </p:txBody>
      </p:sp>
    </p:spTree>
    <p:extLst>
      <p:ext uri="{BB962C8B-B14F-4D97-AF65-F5344CB8AC3E}">
        <p14:creationId xmlns:p14="http://schemas.microsoft.com/office/powerpoint/2010/main" val="25911555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F1873F7C-74B2-4EF0-A184-5721C06FB36E}" type="slidenum">
              <a:rPr lang="en-US" smtClean="0"/>
              <a:t>12</a:t>
            </a:fld>
            <a:endParaRPr lang="en-US" dirty="0"/>
          </a:p>
        </p:txBody>
      </p:sp>
    </p:spTree>
    <p:extLst>
      <p:ext uri="{BB962C8B-B14F-4D97-AF65-F5344CB8AC3E}">
        <p14:creationId xmlns:p14="http://schemas.microsoft.com/office/powerpoint/2010/main" val="25911555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F1873F7C-74B2-4EF0-A184-5721C06FB36E}" type="slidenum">
              <a:rPr lang="en-US" smtClean="0"/>
              <a:t>13</a:t>
            </a:fld>
            <a:endParaRPr lang="en-US" dirty="0"/>
          </a:p>
        </p:txBody>
      </p:sp>
    </p:spTree>
    <p:extLst>
      <p:ext uri="{BB962C8B-B14F-4D97-AF65-F5344CB8AC3E}">
        <p14:creationId xmlns:p14="http://schemas.microsoft.com/office/powerpoint/2010/main" val="25911555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Whole or parts of the primitives coming out of the geometry shader, may be out of the window they are going to be drawn on. It’s wasteful to rasterize and run </a:t>
            </a:r>
            <a:r>
              <a:rPr lang="en-US" baseline="0" dirty="0"/>
              <a:t>fragments shader on these parts/primitives.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primitives that are completely out of the window are culled, and the primitives that are partly inside the window are divided into sub-primitives that are clipped by the sides of the windows box, and are completely inside the window.</a:t>
            </a:r>
          </a:p>
        </p:txBody>
      </p:sp>
      <p:sp>
        <p:nvSpPr>
          <p:cNvPr id="4" name="Slide Number Placeholder 3"/>
          <p:cNvSpPr>
            <a:spLocks noGrp="1"/>
          </p:cNvSpPr>
          <p:nvPr>
            <p:ph type="sldNum" sz="quarter" idx="10"/>
          </p:nvPr>
        </p:nvSpPr>
        <p:spPr/>
        <p:txBody>
          <a:bodyPr/>
          <a:lstStyle/>
          <a:p>
            <a:fld id="{F1873F7C-74B2-4EF0-A184-5721C06FB36E}" type="slidenum">
              <a:rPr lang="en-US" smtClean="0"/>
              <a:t>14</a:t>
            </a:fld>
            <a:endParaRPr lang="en-US" dirty="0"/>
          </a:p>
        </p:txBody>
      </p:sp>
    </p:spTree>
    <p:extLst>
      <p:ext uri="{BB962C8B-B14F-4D97-AF65-F5344CB8AC3E}">
        <p14:creationId xmlns:p14="http://schemas.microsoft.com/office/powerpoint/2010/main" val="1748427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For the primitives to be able to be rendered on the window then need to be in Cartesian coordinates. The process of changing back to Cartesian coordinates, is the perspective divide.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result of perspective divide falls into NDC (normalized device coordinate). It’s called normalized, since after the perspective divide, value of each component is in the range of </a:t>
                </a:r>
                <a14:m>
                  <m:oMath xmlns:m="http://schemas.openxmlformats.org/officeDocument/2006/math">
                    <m:d>
                      <m:dPr>
                        <m:begChr m:val="["/>
                        <m:endChr m:val="]"/>
                        <m:ctrlPr>
                          <a:rPr lang="en-US" i="1" baseline="0" smtClean="0">
                            <a:latin typeface="Cambria Math" panose="02040503050406030204" pitchFamily="18" charset="0"/>
                          </a:rPr>
                        </m:ctrlPr>
                      </m:dPr>
                      <m:e>
                        <m:r>
                          <a:rPr lang="en-US" b="0" i="1" baseline="0" smtClean="0">
                            <a:latin typeface="Cambria Math" panose="02040503050406030204" pitchFamily="18" charset="0"/>
                          </a:rPr>
                          <m:t>−1, 1</m:t>
                        </m:r>
                      </m:e>
                    </m:d>
                  </m:oMath>
                </a14:m>
                <a:r>
                  <a:rPr lang="en-US" b="0" baseline="0" dirty="0"/>
                  <a:t>.</a:t>
                </a:r>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the primitives to be able to be rendered on the window then need to be in Cartesian coordinates. The process of changing back to Cartesian coordinates, is the perspective divide.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result of perspective divide falls into NDC (normalized device coordinate). It’s called normalized, since after the perspective divide, value of each component is in the range of </a:t>
                </a:r>
                <a:r>
                  <a:rPr lang="en-US" i="0" baseline="0" smtClean="0">
                    <a:latin typeface="Cambria Math" panose="02040503050406030204" pitchFamily="18" charset="0"/>
                  </a:rPr>
                  <a:t>[</a:t>
                </a:r>
                <a:r>
                  <a:rPr lang="en-US" b="0" i="0" baseline="0" smtClean="0">
                    <a:latin typeface="Cambria Math" panose="02040503050406030204" pitchFamily="18" charset="0"/>
                  </a:rPr>
                  <a:t>−1, 1]</a:t>
                </a:r>
                <a:r>
                  <a:rPr lang="en-US" b="0" baseline="0" dirty="0" smtClean="0"/>
                  <a:t>.</a:t>
                </a:r>
              </a:p>
            </p:txBody>
          </p:sp>
        </mc:Fallback>
      </mc:AlternateContent>
      <p:sp>
        <p:nvSpPr>
          <p:cNvPr id="4" name="Slide Number Placeholder 3"/>
          <p:cNvSpPr>
            <a:spLocks noGrp="1"/>
          </p:cNvSpPr>
          <p:nvPr>
            <p:ph type="sldNum" sz="quarter" idx="10"/>
          </p:nvPr>
        </p:nvSpPr>
        <p:spPr/>
        <p:txBody>
          <a:bodyPr/>
          <a:lstStyle/>
          <a:p>
            <a:fld id="{F1873F7C-74B2-4EF0-A184-5721C06FB36E}" type="slidenum">
              <a:rPr lang="en-US" smtClean="0"/>
              <a:t>15</a:t>
            </a:fld>
            <a:endParaRPr lang="en-US" dirty="0"/>
          </a:p>
        </p:txBody>
      </p:sp>
    </p:spTree>
    <p:extLst>
      <p:ext uri="{BB962C8B-B14F-4D97-AF65-F5344CB8AC3E}">
        <p14:creationId xmlns:p14="http://schemas.microsoft.com/office/powerpoint/2010/main" val="899764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After the perspective divide data is in the NDC; However the windows and it’s coordinates is defined by the viewport on which the data is drawn, to achieve the final result, the NDC needs to be mapped to the viewport.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The viewport is defined by six value, for responsible for defining the window, and two responsible for the depth range.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We will touch on this later.</a:t>
            </a:r>
          </a:p>
        </p:txBody>
      </p:sp>
      <p:sp>
        <p:nvSpPr>
          <p:cNvPr id="4" name="Slide Number Placeholder 3"/>
          <p:cNvSpPr>
            <a:spLocks noGrp="1"/>
          </p:cNvSpPr>
          <p:nvPr>
            <p:ph type="sldNum" sz="quarter" idx="10"/>
          </p:nvPr>
        </p:nvSpPr>
        <p:spPr/>
        <p:txBody>
          <a:bodyPr/>
          <a:lstStyle/>
          <a:p>
            <a:fld id="{F1873F7C-74B2-4EF0-A184-5721C06FB36E}" type="slidenum">
              <a:rPr lang="en-US" smtClean="0"/>
              <a:t>16</a:t>
            </a:fld>
            <a:endParaRPr lang="en-US" dirty="0"/>
          </a:p>
        </p:txBody>
      </p:sp>
    </p:spTree>
    <p:extLst>
      <p:ext uri="{BB962C8B-B14F-4D97-AF65-F5344CB8AC3E}">
        <p14:creationId xmlns:p14="http://schemas.microsoft.com/office/powerpoint/2010/main" val="351656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There will be a link to exact explanation of the primitive order, for further study.</a:t>
            </a:r>
          </a:p>
          <a:p>
            <a:endParaRPr lang="en-US" baseline="0" dirty="0"/>
          </a:p>
          <a:p>
            <a:r>
              <a:rPr lang="en-US" baseline="0" dirty="0"/>
              <a:t>Each primitive has two faces, back face and front face, the order of vertices in the stream defines is used to determine the front and back face.</a:t>
            </a:r>
          </a:p>
          <a:p>
            <a:endParaRPr lang="en-US" baseline="0" dirty="0"/>
          </a:p>
          <a:p>
            <a:r>
              <a:rPr lang="en-US" baseline="0" dirty="0"/>
              <a:t>Face calling, can be used to disable rendering one of the faces. Since most of the time the inside of an object is not visible, it is better for performance to discard the faces that are behind the object itself, and are obscured by the other side of the object.</a:t>
            </a:r>
          </a:p>
          <a:p>
            <a:endParaRPr lang="en-US" baseline="0" dirty="0"/>
          </a:p>
          <a:p>
            <a:r>
              <a:rPr lang="en-US" baseline="0" dirty="0"/>
              <a:t>Face calling can be disabled in order to render thing, cloth like objects, or transparent objects.</a:t>
            </a:r>
          </a:p>
        </p:txBody>
      </p:sp>
      <p:sp>
        <p:nvSpPr>
          <p:cNvPr id="4" name="Slide Number Placeholder 3"/>
          <p:cNvSpPr>
            <a:spLocks noGrp="1"/>
          </p:cNvSpPr>
          <p:nvPr>
            <p:ph type="sldNum" sz="quarter" idx="10"/>
          </p:nvPr>
        </p:nvSpPr>
        <p:spPr/>
        <p:txBody>
          <a:bodyPr/>
          <a:lstStyle/>
          <a:p>
            <a:fld id="{F1873F7C-74B2-4EF0-A184-5721C06FB36E}" type="slidenum">
              <a:rPr lang="en-US" smtClean="0"/>
              <a:t>17</a:t>
            </a:fld>
            <a:endParaRPr lang="en-US" dirty="0"/>
          </a:p>
        </p:txBody>
      </p:sp>
    </p:spTree>
    <p:extLst>
      <p:ext uri="{BB962C8B-B14F-4D97-AF65-F5344CB8AC3E}">
        <p14:creationId xmlns:p14="http://schemas.microsoft.com/office/powerpoint/2010/main" val="38889522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F1873F7C-74B2-4EF0-A184-5721C06FB36E}" type="slidenum">
              <a:rPr lang="en-US" smtClean="0"/>
              <a:t>18</a:t>
            </a:fld>
            <a:endParaRPr lang="en-US" dirty="0"/>
          </a:p>
        </p:txBody>
      </p:sp>
    </p:spTree>
    <p:extLst>
      <p:ext uri="{BB962C8B-B14F-4D97-AF65-F5344CB8AC3E}">
        <p14:creationId xmlns:p14="http://schemas.microsoft.com/office/powerpoint/2010/main" val="34865122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After the primitive assembly stage, our data is a stream of primitives that are in the NDC.</a:t>
            </a:r>
          </a:p>
          <a:p>
            <a:endParaRPr lang="en-US" baseline="0" dirty="0"/>
          </a:p>
          <a:p>
            <a:r>
              <a:rPr lang="en-US" baseline="0" dirty="0"/>
              <a:t>The Z component of our data at this point is called depth. We can either discard depth and store the data (often the color data) on a single matrix (color buffer), or we can dedicate a separate matrix for our depth data, and store each pixels’ depth on the corresponding cell in the new matrix (depth buffer).</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F1873F7C-74B2-4EF0-A184-5721C06FB36E}" type="slidenum">
              <a:rPr lang="en-US" smtClean="0"/>
              <a:t>19</a:t>
            </a:fld>
            <a:endParaRPr lang="en-US" dirty="0"/>
          </a:p>
        </p:txBody>
      </p:sp>
    </p:spTree>
    <p:extLst>
      <p:ext uri="{BB962C8B-B14F-4D97-AF65-F5344CB8AC3E}">
        <p14:creationId xmlns:p14="http://schemas.microsoft.com/office/powerpoint/2010/main" val="2399974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OpenGL is a state machine this means that the behavior of the machine depends on its current state.</a:t>
            </a:r>
          </a:p>
          <a:p>
            <a:endParaRPr lang="en-US" baseline="0" dirty="0"/>
          </a:p>
          <a:p>
            <a:r>
              <a:rPr lang="en-US" baseline="0" dirty="0"/>
              <a:t>OpenGL uses client server model, this means that the program using the API (the client) sends commands to server (anything that implements the OpenGL) and sets the sate of the server, or causes it to process data, and receives the processed data.</a:t>
            </a:r>
          </a:p>
          <a:p>
            <a:endParaRPr lang="en-US" baseline="0" dirty="0"/>
          </a:p>
          <a:p>
            <a:r>
              <a:rPr lang="en-US" baseline="0" dirty="0"/>
              <a:t>Even though the OpenGL is mostly intended to be implemented on a GPU, the are no constraints for its implementation. The only constraints are for the behavior of the functions, so the could also be a CPU implementation of the OpenGL.</a:t>
            </a:r>
          </a:p>
          <a:p>
            <a:endParaRPr lang="en-US" baseline="0" dirty="0"/>
          </a:p>
          <a:p>
            <a:r>
              <a:rPr lang="en-US" baseline="0" dirty="0"/>
              <a:t>This is one of the most important aspect of the OpenGL, this means that each stage of the pipeline does its process, and passes the processed data to the next stage.</a:t>
            </a:r>
          </a:p>
          <a:p>
            <a:endParaRPr lang="en-US" baseline="0" dirty="0"/>
          </a:p>
          <a:p>
            <a:r>
              <a:rPr lang="en-US" baseline="0" dirty="0"/>
              <a:t>This also means that we can have bottlenecks on the pipeline, meaning the slowest stage defines the performance characteristics of the pipeline.</a:t>
            </a:r>
          </a:p>
        </p:txBody>
      </p:sp>
      <p:sp>
        <p:nvSpPr>
          <p:cNvPr id="4" name="Slide Number Placeholder 3"/>
          <p:cNvSpPr>
            <a:spLocks noGrp="1"/>
          </p:cNvSpPr>
          <p:nvPr>
            <p:ph type="sldNum" sz="quarter" idx="10"/>
          </p:nvPr>
        </p:nvSpPr>
        <p:spPr/>
        <p:txBody>
          <a:bodyPr/>
          <a:lstStyle/>
          <a:p>
            <a:fld id="{F1873F7C-74B2-4EF0-A184-5721C06FB36E}" type="slidenum">
              <a:rPr lang="en-US" smtClean="0"/>
              <a:t>2</a:t>
            </a:fld>
            <a:endParaRPr lang="en-US" dirty="0"/>
          </a:p>
        </p:txBody>
      </p:sp>
    </p:spTree>
    <p:extLst>
      <p:ext uri="{BB962C8B-B14F-4D97-AF65-F5344CB8AC3E}">
        <p14:creationId xmlns:p14="http://schemas.microsoft.com/office/powerpoint/2010/main" val="2591155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process of determining the fragments of a primitive is rasterization. Each primitive undergoes this process, and the resulting fragments for each primitive are passed to the next stages on the pipeline for further processing.</a:t>
            </a:r>
          </a:p>
          <a:p>
            <a:endParaRPr lang="en-US" baseline="0" dirty="0"/>
          </a:p>
          <a:p>
            <a:r>
              <a:rPr lang="en-US" baseline="0" dirty="0"/>
              <a:t>Often each fragment on a primitive correspond to a distinct cell on the matrix; However, several fragments may correspond to a single cell in the matrix.</a:t>
            </a:r>
          </a:p>
          <a:p>
            <a:endParaRPr lang="en-US" baseline="0" dirty="0"/>
          </a:p>
          <a:p>
            <a:r>
              <a:rPr lang="en-US" baseline="0" dirty="0"/>
              <a:t>Each fragment has a barycentric coordinate determining it’s position on the primitive. The NDC of each fragment can be evaluated through interpolating the vertices’ NDC using the barycentric coordinates, the Z value from each fragment’s NDC is that fragment’s depth.</a:t>
            </a:r>
          </a:p>
          <a:p>
            <a:endParaRPr lang="en-US" baseline="0" dirty="0"/>
          </a:p>
          <a:p>
            <a:r>
              <a:rPr lang="en-US" baseline="0" dirty="0"/>
              <a:t>As described on vertex shader, extra data can be sent with the vertices, this data will, as well, be interpolated for each fragment, and the result will be available one next stage.</a:t>
            </a:r>
          </a:p>
        </p:txBody>
      </p:sp>
      <p:sp>
        <p:nvSpPr>
          <p:cNvPr id="4" name="Slide Number Placeholder 3"/>
          <p:cNvSpPr>
            <a:spLocks noGrp="1"/>
          </p:cNvSpPr>
          <p:nvPr>
            <p:ph type="sldNum" sz="quarter" idx="10"/>
          </p:nvPr>
        </p:nvSpPr>
        <p:spPr/>
        <p:txBody>
          <a:bodyPr/>
          <a:lstStyle/>
          <a:p>
            <a:fld id="{F1873F7C-74B2-4EF0-A184-5721C06FB36E}" type="slidenum">
              <a:rPr lang="en-US" smtClean="0"/>
              <a:t>20</a:t>
            </a:fld>
            <a:endParaRPr lang="en-US" dirty="0"/>
          </a:p>
        </p:txBody>
      </p:sp>
    </p:spTree>
    <p:extLst>
      <p:ext uri="{BB962C8B-B14F-4D97-AF65-F5344CB8AC3E}">
        <p14:creationId xmlns:p14="http://schemas.microsoft.com/office/powerpoint/2010/main" val="36157163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F1873F7C-74B2-4EF0-A184-5721C06FB36E}" type="slidenum">
              <a:rPr lang="en-US" smtClean="0"/>
              <a:t>21</a:t>
            </a:fld>
            <a:endParaRPr lang="en-US" dirty="0"/>
          </a:p>
        </p:txBody>
      </p:sp>
    </p:spTree>
    <p:extLst>
      <p:ext uri="{BB962C8B-B14F-4D97-AF65-F5344CB8AC3E}">
        <p14:creationId xmlns:p14="http://schemas.microsoft.com/office/powerpoint/2010/main" val="25911555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Century Gothic" panose="020B0502020202020204" pitchFamily="34" charset="0"/>
              <a:buChar char="►"/>
            </a:pPr>
            <a:r>
              <a:rPr lang="en-US" sz="1200" dirty="0">
                <a:hlinkClick r:id="rId3"/>
              </a:rPr>
              <a:t>http://prideout.net/blog/?p=48</a:t>
            </a:r>
            <a:r>
              <a:rPr lang="en-US" sz="1200" dirty="0"/>
              <a:t> (Tessellation stage)</a:t>
            </a:r>
          </a:p>
          <a:p>
            <a:pPr marL="285750" indent="-285750">
              <a:buFont typeface="Century Gothic" panose="020B0502020202020204" pitchFamily="34" charset="0"/>
              <a:buChar char="►"/>
            </a:pPr>
            <a:r>
              <a:rPr lang="en-US" sz="1200" dirty="0">
                <a:hlinkClick r:id="rId4"/>
              </a:rPr>
              <a:t>https://www.khronos.org/opengl/wiki/Primitive_Assembly#Primitive_order</a:t>
            </a:r>
            <a:r>
              <a:rPr lang="en-US" sz="1200" dirty="0"/>
              <a:t> (Primitive order)</a:t>
            </a:r>
          </a:p>
        </p:txBody>
      </p:sp>
      <p:sp>
        <p:nvSpPr>
          <p:cNvPr id="4" name="Slide Number Placeholder 3"/>
          <p:cNvSpPr>
            <a:spLocks noGrp="1"/>
          </p:cNvSpPr>
          <p:nvPr>
            <p:ph type="sldNum" sz="quarter" idx="10"/>
          </p:nvPr>
        </p:nvSpPr>
        <p:spPr/>
        <p:txBody>
          <a:bodyPr/>
          <a:lstStyle/>
          <a:p>
            <a:fld id="{F1873F7C-74B2-4EF0-A184-5721C06FB36E}" type="slidenum">
              <a:rPr lang="en-US" smtClean="0"/>
              <a:t>22</a:t>
            </a:fld>
            <a:endParaRPr lang="en-US" dirty="0"/>
          </a:p>
        </p:txBody>
      </p:sp>
    </p:spTree>
    <p:extLst>
      <p:ext uri="{BB962C8B-B14F-4D97-AF65-F5344CB8AC3E}">
        <p14:creationId xmlns:p14="http://schemas.microsoft.com/office/powerpoint/2010/main" val="1762601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Core version does not support the fixed-function pipeline, to allow backwards compatibility there is a compatibility version that allows use of this functionality.</a:t>
            </a:r>
          </a:p>
          <a:p>
            <a:endParaRPr lang="en-US" baseline="0" dirty="0"/>
          </a:p>
          <a:p>
            <a:r>
              <a:rPr lang="en-US" baseline="0" dirty="0"/>
              <a:t>We will talk further about shaders.</a:t>
            </a:r>
          </a:p>
          <a:p>
            <a:endParaRPr lang="en-US" baseline="0" dirty="0"/>
          </a:p>
          <a:p>
            <a:r>
              <a:rPr lang="en-US" baseline="0" dirty="0"/>
              <a:t>There are many similarities between OpenGL 4.5 and older version till 3.3, though there are differences that will be discussed further in as we see them.</a:t>
            </a:r>
          </a:p>
        </p:txBody>
      </p:sp>
      <p:sp>
        <p:nvSpPr>
          <p:cNvPr id="4" name="Slide Number Placeholder 3"/>
          <p:cNvSpPr>
            <a:spLocks noGrp="1"/>
          </p:cNvSpPr>
          <p:nvPr>
            <p:ph type="sldNum" sz="quarter" idx="10"/>
          </p:nvPr>
        </p:nvSpPr>
        <p:spPr/>
        <p:txBody>
          <a:bodyPr/>
          <a:lstStyle/>
          <a:p>
            <a:fld id="{F1873F7C-74B2-4EF0-A184-5721C06FB36E}" type="slidenum">
              <a:rPr lang="en-US" smtClean="0"/>
              <a:t>3</a:t>
            </a:fld>
            <a:endParaRPr lang="en-US" dirty="0"/>
          </a:p>
        </p:txBody>
      </p:sp>
    </p:spTree>
    <p:extLst>
      <p:ext uri="{BB962C8B-B14F-4D97-AF65-F5344CB8AC3E}">
        <p14:creationId xmlns:p14="http://schemas.microsoft.com/office/powerpoint/2010/main" val="2591155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pipeline processes data, and stores the result in a memory. The input of the pipeline is vertex data and the processed data is stored in frame buffer memory. We will go through some parts of this pipeline, and explain the basics in more detail.</a:t>
            </a:r>
          </a:p>
          <a:p>
            <a:endParaRPr lang="en-US" baseline="0" dirty="0"/>
          </a:p>
          <a:p>
            <a:r>
              <a:rPr lang="en-US" baseline="0" dirty="0"/>
              <a:t>This is not a fixed pipeline in the sense that some of the stage can be programmed and their behavior depends on the programs loaded on them. These stages are represented in orange. The rest of the pipeline is fixed since they can not be programmed, but the state of the OpenGL effects their behavior.</a:t>
            </a:r>
          </a:p>
          <a:p>
            <a:endParaRPr lang="en-US" baseline="0" dirty="0"/>
          </a:p>
          <a:p>
            <a:r>
              <a:rPr lang="en-US" baseline="0" dirty="0"/>
              <a:t>The programs loaded on these stages are written in GLSL and are called shaders, and serve different purposes on each stage.</a:t>
            </a:r>
          </a:p>
          <a:p>
            <a:endParaRPr lang="en-US" baseline="0" dirty="0"/>
          </a:p>
          <a:p>
            <a:r>
              <a:rPr lang="en-US" baseline="0" dirty="0"/>
              <a:t>The version of GLSL depends on the version of OpenGL used.</a:t>
            </a:r>
          </a:p>
          <a:p>
            <a:endParaRPr lang="en-US" baseline="0" dirty="0"/>
          </a:p>
          <a:p>
            <a:r>
              <a:rPr lang="en-US" baseline="0" dirty="0"/>
              <a:t>One thing to notice about this pipeline is that there are two main paths, one is the vertex path and after rasterization is the fragment path.</a:t>
            </a:r>
          </a:p>
          <a:p>
            <a:endParaRPr lang="en-US" baseline="0" dirty="0"/>
          </a:p>
          <a:p>
            <a:r>
              <a:rPr lang="en-US" baseline="0" dirty="0"/>
              <a:t>There is a fixed pipeline, but we are not going to discuss it.</a:t>
            </a:r>
          </a:p>
        </p:txBody>
      </p:sp>
      <p:sp>
        <p:nvSpPr>
          <p:cNvPr id="4" name="Slide Number Placeholder 3"/>
          <p:cNvSpPr>
            <a:spLocks noGrp="1"/>
          </p:cNvSpPr>
          <p:nvPr>
            <p:ph type="sldNum" sz="quarter" idx="10"/>
          </p:nvPr>
        </p:nvSpPr>
        <p:spPr/>
        <p:txBody>
          <a:bodyPr/>
          <a:lstStyle/>
          <a:p>
            <a:fld id="{F1873F7C-74B2-4EF0-A184-5721C06FB36E}" type="slidenum">
              <a:rPr lang="en-US" smtClean="0"/>
              <a:t>4</a:t>
            </a:fld>
            <a:endParaRPr lang="en-US" dirty="0"/>
          </a:p>
        </p:txBody>
      </p:sp>
    </p:spTree>
    <p:extLst>
      <p:ext uri="{BB962C8B-B14F-4D97-AF65-F5344CB8AC3E}">
        <p14:creationId xmlns:p14="http://schemas.microsoft.com/office/powerpoint/2010/main" val="2591155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is where you pass the geometry data to the OpenGL to be processed.</a:t>
            </a:r>
          </a:p>
        </p:txBody>
      </p:sp>
      <p:sp>
        <p:nvSpPr>
          <p:cNvPr id="4" name="Slide Number Placeholder 3"/>
          <p:cNvSpPr>
            <a:spLocks noGrp="1"/>
          </p:cNvSpPr>
          <p:nvPr>
            <p:ph type="sldNum" sz="quarter" idx="10"/>
          </p:nvPr>
        </p:nvSpPr>
        <p:spPr/>
        <p:txBody>
          <a:bodyPr/>
          <a:lstStyle/>
          <a:p>
            <a:fld id="{F1873F7C-74B2-4EF0-A184-5721C06FB36E}" type="slidenum">
              <a:rPr lang="en-US" smtClean="0"/>
              <a:t>5</a:t>
            </a:fld>
            <a:endParaRPr lang="en-US" dirty="0"/>
          </a:p>
        </p:txBody>
      </p:sp>
    </p:spTree>
    <p:extLst>
      <p:ext uri="{BB962C8B-B14F-4D97-AF65-F5344CB8AC3E}">
        <p14:creationId xmlns:p14="http://schemas.microsoft.com/office/powerpoint/2010/main" val="2591155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Each vertices is a number of values stored in a specific type, this type, and number of the value should be consistent across the array. So in general we pass an array of that type, and the interpretation of how many of these values represents a point is done later on.</a:t>
            </a:r>
          </a:p>
          <a:p>
            <a:endParaRPr lang="en-US" baseline="0" dirty="0"/>
          </a:p>
          <a:p>
            <a:r>
              <a:rPr lang="en-US" baseline="0" dirty="0"/>
              <a:t>The vertices may be intended to form polygons or line if so, the order of their appearance effects the final polygon or line, this will be discussed in-depth later on.</a:t>
            </a:r>
          </a:p>
          <a:p>
            <a:endParaRPr lang="en-US" baseline="0" dirty="0"/>
          </a:p>
          <a:p>
            <a:r>
              <a:rPr lang="en-US" baseline="0" dirty="0"/>
              <a:t>As in the case of lines and polygons the vertices can be related as well.</a:t>
            </a:r>
          </a:p>
          <a:p>
            <a:endParaRPr lang="en-US" baseline="0" dirty="0"/>
          </a:p>
          <a:p>
            <a:r>
              <a:rPr lang="en-US" baseline="0" dirty="0"/>
              <a:t>A vertex may as well be intended to represent a single point, in which case, its order in the array does not matter, nor does it have any relation with other vertices.</a:t>
            </a:r>
          </a:p>
          <a:p>
            <a:endParaRPr lang="en-US" baseline="0" dirty="0"/>
          </a:p>
          <a:p>
            <a:r>
              <a:rPr lang="en-US" baseline="0" dirty="0"/>
              <a:t>This relation is defined by the primitive types. This will be discussed further in future.</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F1873F7C-74B2-4EF0-A184-5721C06FB36E}" type="slidenum">
              <a:rPr lang="en-US" smtClean="0"/>
              <a:t>6</a:t>
            </a:fld>
            <a:endParaRPr lang="en-US" dirty="0"/>
          </a:p>
        </p:txBody>
      </p:sp>
    </p:spTree>
    <p:extLst>
      <p:ext uri="{BB962C8B-B14F-4D97-AF65-F5344CB8AC3E}">
        <p14:creationId xmlns:p14="http://schemas.microsoft.com/office/powerpoint/2010/main" val="2591155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this stage primitives get processed, this means that related vertices that form lines or polygons will be processed together rather than separately.</a:t>
            </a:r>
          </a:p>
        </p:txBody>
      </p:sp>
      <p:sp>
        <p:nvSpPr>
          <p:cNvPr id="4" name="Slide Number Placeholder 3"/>
          <p:cNvSpPr>
            <a:spLocks noGrp="1"/>
          </p:cNvSpPr>
          <p:nvPr>
            <p:ph type="sldNum" sz="quarter" idx="10"/>
          </p:nvPr>
        </p:nvSpPr>
        <p:spPr/>
        <p:txBody>
          <a:bodyPr/>
          <a:lstStyle/>
          <a:p>
            <a:fld id="{F1873F7C-74B2-4EF0-A184-5721C06FB36E}" type="slidenum">
              <a:rPr lang="en-US" smtClean="0"/>
              <a:t>7</a:t>
            </a:fld>
            <a:endParaRPr lang="en-US" dirty="0"/>
          </a:p>
        </p:txBody>
      </p:sp>
    </p:spTree>
    <p:extLst>
      <p:ext uri="{BB962C8B-B14F-4D97-AF65-F5344CB8AC3E}">
        <p14:creationId xmlns:p14="http://schemas.microsoft.com/office/powerpoint/2010/main" val="2591155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Vertex shaders process vertices individually. Each vertex in the vertex stream runs roughly once through the vertex shader. This is the only programmable stage that is not optional.</a:t>
            </a:r>
          </a:p>
          <a:p>
            <a:endParaRPr lang="en-US" baseline="0" dirty="0"/>
          </a:p>
        </p:txBody>
      </p:sp>
      <p:sp>
        <p:nvSpPr>
          <p:cNvPr id="4" name="Slide Number Placeholder 3"/>
          <p:cNvSpPr>
            <a:spLocks noGrp="1"/>
          </p:cNvSpPr>
          <p:nvPr>
            <p:ph type="sldNum" sz="quarter" idx="10"/>
          </p:nvPr>
        </p:nvSpPr>
        <p:spPr/>
        <p:txBody>
          <a:bodyPr/>
          <a:lstStyle/>
          <a:p>
            <a:fld id="{F1873F7C-74B2-4EF0-A184-5721C06FB36E}" type="slidenum">
              <a:rPr lang="en-US" smtClean="0"/>
              <a:t>8</a:t>
            </a:fld>
            <a:endParaRPr lang="en-US" dirty="0"/>
          </a:p>
        </p:txBody>
      </p:sp>
    </p:spTree>
    <p:extLst>
      <p:ext uri="{BB962C8B-B14F-4D97-AF65-F5344CB8AC3E}">
        <p14:creationId xmlns:p14="http://schemas.microsoft.com/office/powerpoint/2010/main" val="2591155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Vertex shader receives each vertex as an input parameter, described by program and runs the process each vertex separately. This means at the time of processing one vertex, the data of the rest of vertices is not available to the shader.</a:t>
            </a:r>
          </a:p>
          <a:p>
            <a:endParaRPr lang="en-US" baseline="0" dirty="0"/>
          </a:p>
          <a:p>
            <a:r>
              <a:rPr lang="en-US" baseline="0" dirty="0"/>
              <a:t>After processing each vertex, vertex shader outputs a vertex as the result of the process. Two instances of a vertex shader ran on same inputs will output same vertices, this can be exploited for optimizations if there are several instances of the same shader running same inputs.</a:t>
            </a:r>
          </a:p>
          <a:p>
            <a:endParaRPr lang="en-US" baseline="0" dirty="0"/>
          </a:p>
          <a:p>
            <a:r>
              <a:rPr lang="en-US" baseline="0" dirty="0"/>
              <a:t>Vertex shader is mostly used for transformation and projection, so the output is a vertex for every vertex in the input stream. In addition to the vertex data itself, a set of attributes can be output for each vertex, e.g. texture coordinates. This data is mainly used for shading.</a:t>
            </a:r>
          </a:p>
          <a:p>
            <a:endParaRPr lang="en-US" baseline="0" dirty="0"/>
          </a:p>
          <a:p>
            <a:r>
              <a:rPr lang="en-US" baseline="0" dirty="0"/>
              <a:t>Several instances of the vertex shader can run parallel to each other with different inputs, this means that the input stream of vertices may not be processed in order.</a:t>
            </a:r>
          </a:p>
        </p:txBody>
      </p:sp>
      <p:sp>
        <p:nvSpPr>
          <p:cNvPr id="4" name="Slide Number Placeholder 3"/>
          <p:cNvSpPr>
            <a:spLocks noGrp="1"/>
          </p:cNvSpPr>
          <p:nvPr>
            <p:ph type="sldNum" sz="quarter" idx="10"/>
          </p:nvPr>
        </p:nvSpPr>
        <p:spPr/>
        <p:txBody>
          <a:bodyPr/>
          <a:lstStyle/>
          <a:p>
            <a:fld id="{F1873F7C-74B2-4EF0-A184-5721C06FB36E}" type="slidenum">
              <a:rPr lang="en-US" smtClean="0"/>
              <a:t>9</a:t>
            </a:fld>
            <a:endParaRPr lang="en-US" dirty="0"/>
          </a:p>
        </p:txBody>
      </p:sp>
    </p:spTree>
    <p:extLst>
      <p:ext uri="{BB962C8B-B14F-4D97-AF65-F5344CB8AC3E}">
        <p14:creationId xmlns:p14="http://schemas.microsoft.com/office/powerpoint/2010/main" val="2591155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60E91C-B207-430E-A068-FC8E89ABCEC3}" type="datetime1">
              <a:rPr lang="en-US" smtClean="0"/>
              <a:t>11/20/2017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987221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53141B0-E0CB-43C0-B415-2258DE627AC2}" type="datetime1">
              <a:rPr lang="en-US" smtClean="0"/>
              <a:t>11/20/2017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024264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1D0D247-03E1-4D05-A39C-1F727910D483}" type="datetime1">
              <a:rPr lang="en-US" smtClean="0"/>
              <a:t>11/20/2017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354188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A9C114A-076E-412C-9AD8-C2D60377A1F7}" type="datetime1">
              <a:rPr lang="en-US" smtClean="0"/>
              <a:t>11/20/2017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65687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680243-94ED-44BE-A9AA-D4D6119DAA96}" type="datetime1">
              <a:rPr lang="en-US" smtClean="0"/>
              <a:t>11/20/2017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7765339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6533254-5C96-4A67-BE86-9470B215B405}" type="datetime1">
              <a:rPr lang="en-US" smtClean="0"/>
              <a:t>11/20/2017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450896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D978E4A-F5E3-4F81-8FAE-D0CCFDEAD650}" type="datetime1">
              <a:rPr lang="en-US" smtClean="0"/>
              <a:t>11/20/2017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9271943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9D3E8D-AC8E-4A82-9E31-425A3B739DC0}" type="datetime1">
              <a:rPr lang="en-US" smtClean="0"/>
              <a:t>11/20/2017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6233688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BCED77-21C2-4D86-84BC-1DF822A58805}" type="datetime1">
              <a:rPr lang="en-US" smtClean="0"/>
              <a:t>11/20/2017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6199896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43272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sp>
        <p:nvSpPr>
          <p:cNvPr id="3" name="TextBox 2"/>
          <p:cNvSpPr txBox="1"/>
          <p:nvPr userDrawn="1"/>
        </p:nvSpPr>
        <p:spPr>
          <a:xfrm>
            <a:off x="7596464" y="3478841"/>
            <a:ext cx="417738" cy="554618"/>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606557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000E1CA6-B43D-466D-A356-B1783335E2B9}" type="datetime1">
              <a:rPr lang="en-US" smtClean="0"/>
              <a:t>11/20/2017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239720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D5BF0A-17AE-4191-9C32-A483CBC2DC3A}" type="datetime1">
              <a:rPr lang="en-US" smtClean="0"/>
              <a:t>11/20/2017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567910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738FC47-AD45-433E-9628-C9F5EC3898DF}" type="datetime1">
              <a:rPr lang="en-US" smtClean="0"/>
              <a:t>11/20/2017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3382596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43395F3-3A7F-4C01-B646-3D865AC4CED3}" type="datetime1">
              <a:rPr lang="en-US" smtClean="0"/>
              <a:t>11/20/2017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120771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4B42475-017D-4526-9C59-97A0D94D7A6A}" type="datetime1">
              <a:rPr lang="en-US" smtClean="0"/>
              <a:t>11/20/2017</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14117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B27DB78-8790-46A5-9378-3DDC2AD8FABA}" type="datetime1">
              <a:rPr lang="en-US" smtClean="0"/>
              <a:t>11/20/2017</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575727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3081ACAA-261A-48CB-B527-8FF82762F140}" type="datetime1">
              <a:rPr lang="en-US" smtClean="0"/>
              <a:t>11/20/2017</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395174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27B245A-D98D-46FE-9E3F-D752E4EAEF8B}" type="datetime1">
              <a:rPr lang="en-US" smtClean="0"/>
              <a:t>11/20/2017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416827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6.png"/><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2B1C2956-3B49-4053-84B5-01CE70C5BF9E}" type="datetime1">
              <a:rPr lang="en-US" smtClean="0"/>
              <a:t>11/20/2017</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1608522837"/>
      </p:ext>
    </p:extLst>
  </p:cSld>
  <p:clrMap bg1="dk1" tx1="lt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633439"/>
      </p:ext>
    </p:extLst>
  </p:cSld>
  <p:clrMap bg1="lt1" tx1="dk1" bg2="lt2" tx2="dk2" accent1="accent1" accent2="accent2" accent3="accent3" accent4="accent4" accent5="accent5" accent6="accent6" hlink="hlink" folHlink="folHlink"/>
  <p:sldLayoutIdLst>
    <p:sldLayoutId id="2147483725" r:id="rId1"/>
    <p:sldLayoutId id="2147483726"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1.xml"/><Relationship Id="rId5" Type="http://schemas.openxmlformats.org/officeDocument/2006/relationships/hyperlink" Target="https://www.khronos.org/opengl/wiki/Primitive_Assembly#Primitive_order" TargetMode="External"/><Relationship Id="rId4" Type="http://schemas.openxmlformats.org/officeDocument/2006/relationships/hyperlink" Target="http://prideout.net/blog/?p=48"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9150" y="703384"/>
            <a:ext cx="8117057" cy="2518117"/>
          </a:xfrm>
          <a:noFill/>
          <a:effectLst>
            <a:outerShdw blurRad="50800" dist="38100" algn="l" rotWithShape="0">
              <a:prstClr val="black">
                <a:alpha val="40000"/>
              </a:prstClr>
            </a:outerShdw>
          </a:effectLst>
        </p:spPr>
        <p:txBody>
          <a:bodyPr anchor="t"/>
          <a:lstStyle/>
          <a:p>
            <a:r>
              <a:rPr lang="en-US">
                <a:effectLst>
                  <a:outerShdw blurRad="50800" dist="38100" dir="2700000" algn="tl" rotWithShape="0">
                    <a:prstClr val="black">
                      <a:alpha val="40000"/>
                    </a:prstClr>
                  </a:outerShdw>
                </a:effectLst>
              </a:rPr>
              <a:t>OpenGL Pipeline</a:t>
            </a:r>
            <a:endParaRPr lang="en-US" dirty="0">
              <a:effectLst>
                <a:outerShdw blurRad="50800" dist="38100" dir="2700000" algn="tl" rotWithShape="0">
                  <a:prstClr val="black">
                    <a:alpha val="40000"/>
                  </a:prstClr>
                </a:outerShdw>
              </a:effectLst>
            </a:endParaRPr>
          </a:p>
        </p:txBody>
      </p:sp>
      <p:sp>
        <p:nvSpPr>
          <p:cNvPr id="3" name="Subtitle 2"/>
          <p:cNvSpPr>
            <a:spLocks noGrp="1"/>
          </p:cNvSpPr>
          <p:nvPr>
            <p:ph type="subTitle" idx="1"/>
          </p:nvPr>
        </p:nvSpPr>
        <p:spPr>
          <a:xfrm>
            <a:off x="1028346" y="5241614"/>
            <a:ext cx="8825658" cy="498004"/>
          </a:xfrm>
        </p:spPr>
        <p:txBody>
          <a:bodyPr/>
          <a:lstStyle/>
          <a:p>
            <a:r>
              <a:rPr lang="en-US" cap="none" dirty="0">
                <a:latin typeface="+mn-lt"/>
              </a:rPr>
              <a:t>Hosein Ghahremanzadeh</a:t>
            </a:r>
          </a:p>
        </p:txBody>
      </p:sp>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1</a:t>
            </a:fld>
            <a:endParaRPr lang="en-US" dirty="0">
              <a:solidFill>
                <a:schemeClr val="bg1"/>
              </a:solidFill>
            </a:endParaRPr>
          </a:p>
        </p:txBody>
      </p:sp>
    </p:spTree>
    <p:extLst>
      <p:ext uri="{BB962C8B-B14F-4D97-AF65-F5344CB8AC3E}">
        <p14:creationId xmlns:p14="http://schemas.microsoft.com/office/powerpoint/2010/main" val="1225973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solidFill>
                  <a:schemeClr val="bg1"/>
                </a:solidFill>
              </a:rPr>
              <a:t>Tessellation</a:t>
            </a:r>
          </a:p>
        </p:txBody>
      </p:sp>
      <p:pic>
        <p:nvPicPr>
          <p:cNvPr id="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13360" y="1493520"/>
            <a:ext cx="11673839" cy="5090160"/>
          </a:xfrm>
        </p:spPr>
      </p:pic>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10</a:t>
            </a:fld>
            <a:endParaRPr lang="en-US" dirty="0">
              <a:solidFill>
                <a:schemeClr val="bg1"/>
              </a:solidFill>
            </a:endParaRPr>
          </a:p>
        </p:txBody>
      </p:sp>
      <p:sp>
        <p:nvSpPr>
          <p:cNvPr id="3" name="Flowchart: Alternate Process 2"/>
          <p:cNvSpPr/>
          <p:nvPr/>
        </p:nvSpPr>
        <p:spPr>
          <a:xfrm>
            <a:off x="5926016" y="1513655"/>
            <a:ext cx="5416062" cy="1547446"/>
          </a:xfrm>
          <a:prstGeom prst="flowChartAlternateProcess">
            <a:avLst/>
          </a:prstGeom>
          <a:noFill/>
          <a:ln w="63500">
            <a:solidFill>
              <a:srgbClr val="FF33CC">
                <a:alpha val="47843"/>
              </a:srgbClr>
            </a:solidFill>
          </a:ln>
          <a:effectLst>
            <a:glow rad="228600">
              <a:srgbClr val="FF33CC">
                <a:alpha val="40000"/>
              </a:srgbClr>
            </a:glo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071839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solidFill>
                  <a:schemeClr val="bg1"/>
                </a:solidFill>
              </a:rPr>
              <a:t>Geometry shader</a:t>
            </a:r>
          </a:p>
        </p:txBody>
      </p:sp>
      <p:pic>
        <p:nvPicPr>
          <p:cNvPr id="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13360" y="1493520"/>
            <a:ext cx="11673839" cy="5090160"/>
          </a:xfrm>
        </p:spPr>
      </p:pic>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11</a:t>
            </a:fld>
            <a:endParaRPr lang="en-US" dirty="0">
              <a:solidFill>
                <a:schemeClr val="bg1"/>
              </a:solidFill>
            </a:endParaRPr>
          </a:p>
        </p:txBody>
      </p:sp>
      <p:sp>
        <p:nvSpPr>
          <p:cNvPr id="3" name="Flowchart: Alternate Process 2"/>
          <p:cNvSpPr/>
          <p:nvPr/>
        </p:nvSpPr>
        <p:spPr>
          <a:xfrm>
            <a:off x="2157819" y="3582918"/>
            <a:ext cx="1752600" cy="1158240"/>
          </a:xfrm>
          <a:prstGeom prst="flowChartAlternateProcess">
            <a:avLst/>
          </a:prstGeom>
          <a:noFill/>
          <a:ln w="63500">
            <a:solidFill>
              <a:srgbClr val="FF33CC">
                <a:alpha val="47843"/>
              </a:srgbClr>
            </a:solidFill>
          </a:ln>
          <a:effectLst>
            <a:glow rad="228600">
              <a:srgbClr val="FF33CC">
                <a:alpha val="40000"/>
              </a:srgbClr>
            </a:glo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5347581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solidFill>
                  <a:schemeClr val="bg1"/>
                </a:solidFill>
              </a:rPr>
              <a:t>Primitive assembly</a:t>
            </a:r>
          </a:p>
        </p:txBody>
      </p:sp>
      <p:pic>
        <p:nvPicPr>
          <p:cNvPr id="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13360" y="1493520"/>
            <a:ext cx="11673839" cy="5090160"/>
          </a:xfrm>
        </p:spPr>
      </p:pic>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12</a:t>
            </a:fld>
            <a:endParaRPr lang="en-US" dirty="0">
              <a:solidFill>
                <a:schemeClr val="bg1"/>
              </a:solidFill>
            </a:endParaRPr>
          </a:p>
        </p:txBody>
      </p:sp>
      <p:sp>
        <p:nvSpPr>
          <p:cNvPr id="3" name="Flowchart: Alternate Process 2"/>
          <p:cNvSpPr/>
          <p:nvPr/>
        </p:nvSpPr>
        <p:spPr>
          <a:xfrm>
            <a:off x="4215257" y="3618776"/>
            <a:ext cx="1752600" cy="1158240"/>
          </a:xfrm>
          <a:prstGeom prst="flowChartAlternateProcess">
            <a:avLst/>
          </a:prstGeom>
          <a:noFill/>
          <a:ln w="63500">
            <a:solidFill>
              <a:srgbClr val="FF33CC">
                <a:alpha val="47843"/>
              </a:srgbClr>
            </a:solidFill>
          </a:ln>
          <a:effectLst>
            <a:glow rad="228600">
              <a:srgbClr val="FF33CC">
                <a:alpha val="40000"/>
              </a:srgbClr>
            </a:glo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320794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solidFill>
                  <a:schemeClr val="bg1"/>
                </a:solidFill>
              </a:rPr>
              <a:t>Preparation for primitive assembly</a:t>
            </a:r>
          </a:p>
        </p:txBody>
      </p:sp>
      <p:sp>
        <p:nvSpPr>
          <p:cNvPr id="3" name="Content Placeholder 2"/>
          <p:cNvSpPr>
            <a:spLocks noGrp="1"/>
          </p:cNvSpPr>
          <p:nvPr>
            <p:ph idx="1"/>
          </p:nvPr>
        </p:nvSpPr>
        <p:spPr/>
        <p:txBody>
          <a:bodyPr anchor="ctr"/>
          <a:lstStyle/>
          <a:p>
            <a:pPr marL="0" indent="0">
              <a:buNone/>
            </a:pPr>
            <a:r>
              <a:rPr lang="en-US" dirty="0"/>
              <a:t>Before primitive assembly happens following steps occur in order:</a:t>
            </a:r>
          </a:p>
          <a:p>
            <a:pPr lvl="1"/>
            <a:r>
              <a:rPr lang="en-US" dirty="0"/>
              <a:t>Clipping</a:t>
            </a:r>
          </a:p>
          <a:p>
            <a:pPr lvl="1"/>
            <a:r>
              <a:rPr lang="en-US" dirty="0"/>
              <a:t>Perspective divide</a:t>
            </a:r>
          </a:p>
          <a:p>
            <a:pPr lvl="1"/>
            <a:r>
              <a:rPr lang="en-US" dirty="0"/>
              <a:t>Viewport transform</a:t>
            </a:r>
          </a:p>
        </p:txBody>
      </p:sp>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13</a:t>
            </a:fld>
            <a:endParaRPr lang="en-US" dirty="0">
              <a:solidFill>
                <a:schemeClr val="bg1"/>
              </a:solidFill>
            </a:endParaRPr>
          </a:p>
        </p:txBody>
      </p:sp>
    </p:spTree>
    <p:extLst>
      <p:ext uri="{BB962C8B-B14F-4D97-AF65-F5344CB8AC3E}">
        <p14:creationId xmlns:p14="http://schemas.microsoft.com/office/powerpoint/2010/main" val="4117323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solidFill>
                  <a:schemeClr val="bg1"/>
                </a:solidFill>
              </a:rPr>
              <a:t>Clipping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chor="ctr"/>
              <a:lstStyle/>
              <a:p>
                <a:pPr marL="0" indent="0">
                  <a:buNone/>
                </a:pPr>
                <a:r>
                  <a:rPr lang="en-US" dirty="0"/>
                  <a:t>What is in, and what is out of the window?</a:t>
                </a:r>
              </a:p>
              <a:p>
                <a:pPr marL="0" indent="0">
                  <a:buNone/>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ea typeface="Cambria Math" panose="02040503050406030204" pitchFamily="18" charset="0"/>
                        </a:rPr>
                        <m:t>−</m:t>
                      </m:r>
                      <m:sSub>
                        <m:sSubPr>
                          <m:ctrlPr>
                            <a:rPr lang="en-US" sz="3600" b="0" i="1" smtClean="0">
                              <a:latin typeface="Cambria Math" panose="02040503050406030204" pitchFamily="18" charset="0"/>
                              <a:ea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𝑤</m:t>
                          </m:r>
                        </m:e>
                        <m:sub>
                          <m:r>
                            <a:rPr lang="en-US" sz="3600" b="0" i="1" smtClean="0">
                              <a:latin typeface="Cambria Math" panose="02040503050406030204" pitchFamily="18" charset="0"/>
                              <a:ea typeface="Cambria Math" panose="02040503050406030204" pitchFamily="18" charset="0"/>
                            </a:rPr>
                            <m:t>𝑃</m:t>
                          </m:r>
                        </m:sub>
                      </m:sSub>
                      <m:r>
                        <a:rPr lang="en-US" sz="3600" i="1" smtClean="0">
                          <a:latin typeface="Cambria Math" panose="02040503050406030204" pitchFamily="18" charset="0"/>
                          <a:ea typeface="Cambria Math" panose="02040503050406030204" pitchFamily="18" charset="0"/>
                        </a:rPr>
                        <m:t>≤</m:t>
                      </m:r>
                      <m:sSub>
                        <m:sSubPr>
                          <m:ctrlPr>
                            <a:rPr lang="en-US" sz="3600" i="1" smtClean="0">
                              <a:latin typeface="Cambria Math" panose="02040503050406030204" pitchFamily="18" charset="0"/>
                              <a:ea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𝑥</m:t>
                          </m:r>
                        </m:e>
                        <m:sub>
                          <m:r>
                            <a:rPr lang="en-US" sz="3600" b="0" i="1" smtClean="0">
                              <a:latin typeface="Cambria Math" panose="02040503050406030204" pitchFamily="18" charset="0"/>
                              <a:ea typeface="Cambria Math" panose="02040503050406030204" pitchFamily="18" charset="0"/>
                            </a:rPr>
                            <m:t>𝑃</m:t>
                          </m:r>
                        </m:sub>
                      </m:sSub>
                      <m:r>
                        <a:rPr lang="en-US" sz="3600" i="1" smtClean="0">
                          <a:latin typeface="Cambria Math" panose="02040503050406030204" pitchFamily="18" charset="0"/>
                          <a:ea typeface="Cambria Math" panose="02040503050406030204" pitchFamily="18" charset="0"/>
                        </a:rPr>
                        <m:t>≤</m:t>
                      </m:r>
                      <m:sSub>
                        <m:sSubPr>
                          <m:ctrlPr>
                            <a:rPr lang="en-US" sz="3600" i="1" smtClean="0">
                              <a:latin typeface="Cambria Math" panose="02040503050406030204" pitchFamily="18" charset="0"/>
                              <a:ea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𝑤</m:t>
                          </m:r>
                        </m:e>
                        <m:sub>
                          <m:r>
                            <a:rPr lang="en-US" sz="3600" b="0" i="1" smtClean="0">
                              <a:latin typeface="Cambria Math" panose="02040503050406030204" pitchFamily="18" charset="0"/>
                              <a:ea typeface="Cambria Math" panose="02040503050406030204" pitchFamily="18" charset="0"/>
                            </a:rPr>
                            <m:t>𝑃</m:t>
                          </m:r>
                        </m:sub>
                      </m:sSub>
                    </m:oMath>
                  </m:oMathPara>
                </a14:m>
                <a:endParaRPr lang="en-US" sz="360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3600" i="1">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ea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𝑤</m:t>
                          </m:r>
                        </m:e>
                        <m:sub>
                          <m:r>
                            <a:rPr lang="en-US" sz="3600" i="1">
                              <a:latin typeface="Cambria Math" panose="02040503050406030204" pitchFamily="18" charset="0"/>
                              <a:ea typeface="Cambria Math" panose="02040503050406030204" pitchFamily="18" charset="0"/>
                            </a:rPr>
                            <m:t>𝑃</m:t>
                          </m:r>
                        </m:sub>
                      </m:sSub>
                      <m:r>
                        <a:rPr lang="en-US" sz="3600" i="1">
                          <a:latin typeface="Cambria Math" panose="02040503050406030204" pitchFamily="18" charset="0"/>
                          <a:ea typeface="Cambria Math" panose="02040503050406030204" pitchFamily="18" charset="0"/>
                        </a:rPr>
                        <m:t>≤</m:t>
                      </m:r>
                      <m:sSub>
                        <m:sSubPr>
                          <m:ctrlPr>
                            <a:rPr lang="en-US" sz="3600" i="1" smtClean="0">
                              <a:latin typeface="Cambria Math" panose="02040503050406030204" pitchFamily="18" charset="0"/>
                              <a:ea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𝑦</m:t>
                          </m:r>
                        </m:e>
                        <m:sub>
                          <m:r>
                            <a:rPr lang="en-US" sz="3600" i="1">
                              <a:latin typeface="Cambria Math" panose="02040503050406030204" pitchFamily="18" charset="0"/>
                              <a:ea typeface="Cambria Math" panose="02040503050406030204" pitchFamily="18" charset="0"/>
                            </a:rPr>
                            <m:t>𝑃</m:t>
                          </m:r>
                        </m:sub>
                      </m:sSub>
                      <m:r>
                        <a:rPr lang="en-US" sz="3600" i="1">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ea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𝑤</m:t>
                          </m:r>
                        </m:e>
                        <m:sub>
                          <m:r>
                            <a:rPr lang="en-US" sz="3600" i="1">
                              <a:latin typeface="Cambria Math" panose="02040503050406030204" pitchFamily="18" charset="0"/>
                              <a:ea typeface="Cambria Math" panose="02040503050406030204" pitchFamily="18" charset="0"/>
                            </a:rPr>
                            <m:t>𝑃</m:t>
                          </m:r>
                        </m:sub>
                      </m:sSub>
                    </m:oMath>
                  </m:oMathPara>
                </a14:m>
                <a:endParaRPr lang="en-US" sz="3600" dirty="0"/>
              </a:p>
              <a:p>
                <a:pPr marL="0" indent="0">
                  <a:buNone/>
                </a:pPr>
                <a14:m>
                  <m:oMathPara xmlns:m="http://schemas.openxmlformats.org/officeDocument/2006/math">
                    <m:oMathParaPr>
                      <m:jc m:val="centerGroup"/>
                    </m:oMathParaPr>
                    <m:oMath xmlns:m="http://schemas.openxmlformats.org/officeDocument/2006/math">
                      <m:r>
                        <a:rPr lang="en-US" sz="3600" i="1">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ea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𝑤</m:t>
                          </m:r>
                        </m:e>
                        <m:sub>
                          <m:r>
                            <a:rPr lang="en-US" sz="3600" i="1">
                              <a:latin typeface="Cambria Math" panose="02040503050406030204" pitchFamily="18" charset="0"/>
                              <a:ea typeface="Cambria Math" panose="02040503050406030204" pitchFamily="18" charset="0"/>
                            </a:rPr>
                            <m:t>𝑃</m:t>
                          </m:r>
                        </m:sub>
                      </m:sSub>
                      <m:r>
                        <a:rPr lang="en-US" sz="3600" i="1">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ea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𝑧</m:t>
                          </m:r>
                        </m:e>
                        <m:sub>
                          <m:r>
                            <a:rPr lang="en-US" sz="3600" i="1">
                              <a:latin typeface="Cambria Math" panose="02040503050406030204" pitchFamily="18" charset="0"/>
                              <a:ea typeface="Cambria Math" panose="02040503050406030204" pitchFamily="18" charset="0"/>
                            </a:rPr>
                            <m:t>𝑃</m:t>
                          </m:r>
                        </m:sub>
                      </m:sSub>
                      <m:r>
                        <a:rPr lang="en-US" sz="3600" i="1">
                          <a:latin typeface="Cambria Math" panose="02040503050406030204" pitchFamily="18" charset="0"/>
                          <a:ea typeface="Cambria Math" panose="02040503050406030204" pitchFamily="18" charset="0"/>
                        </a:rPr>
                        <m:t>≤</m:t>
                      </m:r>
                      <m:sSub>
                        <m:sSubPr>
                          <m:ctrlPr>
                            <a:rPr lang="en-US" sz="3600" i="1" smtClean="0">
                              <a:latin typeface="Cambria Math" panose="02040503050406030204" pitchFamily="18" charset="0"/>
                              <a:ea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𝑤</m:t>
                          </m:r>
                        </m:e>
                        <m:sub>
                          <m:r>
                            <a:rPr lang="en-US" sz="3600" i="1">
                              <a:latin typeface="Cambria Math" panose="02040503050406030204" pitchFamily="18" charset="0"/>
                              <a:ea typeface="Cambria Math" panose="02040503050406030204" pitchFamily="18" charset="0"/>
                            </a:rPr>
                            <m:t>𝑃</m:t>
                          </m:r>
                        </m:sub>
                      </m:sSub>
                    </m:oMath>
                  </m:oMathPara>
                </a14:m>
                <a:endParaRPr lang="en-US" sz="3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74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14</a:t>
            </a:fld>
            <a:endParaRPr lang="en-US" dirty="0">
              <a:solidFill>
                <a:schemeClr val="bg1"/>
              </a:solidFill>
            </a:endParaRPr>
          </a:p>
        </p:txBody>
      </p:sp>
    </p:spTree>
    <p:extLst>
      <p:ext uri="{BB962C8B-B14F-4D97-AF65-F5344CB8AC3E}">
        <p14:creationId xmlns:p14="http://schemas.microsoft.com/office/powerpoint/2010/main" val="1446488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solidFill>
                  <a:schemeClr val="bg1"/>
                </a:solidFill>
              </a:rPr>
              <a:t>Perspective divide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chor="ctr"/>
              <a:lstStyle/>
              <a:p>
                <a:pPr marL="0" indent="0">
                  <a:buNone/>
                </a:pPr>
                <a:r>
                  <a:rPr lang="en-US" dirty="0"/>
                  <a:t>Change back to Cartesian coordinates:</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3600" i="1" smtClean="0">
                              <a:latin typeface="Cambria Math" panose="02040503050406030204" pitchFamily="18" charset="0"/>
                            </a:rPr>
                          </m:ctrlPr>
                        </m:dPr>
                        <m:e>
                          <m:m>
                            <m:mPr>
                              <m:mcs>
                                <m:mc>
                                  <m:mcPr>
                                    <m:count m:val="1"/>
                                    <m:mcJc m:val="center"/>
                                  </m:mcPr>
                                </m:mc>
                              </m:mcs>
                              <m:ctrlPr>
                                <a:rPr lang="en-US" sz="3600" i="1" smtClean="0">
                                  <a:latin typeface="Cambria Math" panose="02040503050406030204" pitchFamily="18" charset="0"/>
                                </a:rPr>
                              </m:ctrlPr>
                            </m:mPr>
                            <m:mr>
                              <m:e>
                                <m:sSub>
                                  <m:sSubPr>
                                    <m:ctrlPr>
                                      <a:rPr lang="en-US" sz="360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𝑃</m:t>
                                    </m:r>
                                  </m:sub>
                                </m:sSub>
                              </m:e>
                            </m:mr>
                            <m:mr>
                              <m:e>
                                <m:sSub>
                                  <m:sSubPr>
                                    <m:ctrlPr>
                                      <a:rPr lang="en-US" sz="3600" i="1" smtClean="0">
                                        <a:latin typeface="Cambria Math" panose="02040503050406030204" pitchFamily="18" charset="0"/>
                                      </a:rPr>
                                    </m:ctrlPr>
                                  </m:sSubPr>
                                  <m:e>
                                    <m:r>
                                      <a:rPr lang="en-US" sz="3600" b="0" i="1" smtClean="0">
                                        <a:latin typeface="Cambria Math" panose="02040503050406030204" pitchFamily="18" charset="0"/>
                                      </a:rPr>
                                      <m:t>𝑦</m:t>
                                    </m:r>
                                  </m:e>
                                  <m:sub>
                                    <m:r>
                                      <a:rPr lang="en-US" sz="3600" b="0" i="1" smtClean="0">
                                        <a:latin typeface="Cambria Math" panose="02040503050406030204" pitchFamily="18" charset="0"/>
                                      </a:rPr>
                                      <m:t>𝑃</m:t>
                                    </m:r>
                                  </m:sub>
                                </m:sSub>
                              </m:e>
                            </m:mr>
                            <m:mr>
                              <m:e>
                                <m:sSub>
                                  <m:sSubPr>
                                    <m:ctrlPr>
                                      <a:rPr lang="en-US" sz="3600" i="1" smtClean="0">
                                        <a:latin typeface="Cambria Math" panose="02040503050406030204" pitchFamily="18" charset="0"/>
                                      </a:rPr>
                                    </m:ctrlPr>
                                  </m:sSubPr>
                                  <m:e>
                                    <m:r>
                                      <a:rPr lang="en-US" sz="3600" b="0" i="1" smtClean="0">
                                        <a:latin typeface="Cambria Math" panose="02040503050406030204" pitchFamily="18" charset="0"/>
                                      </a:rPr>
                                      <m:t>𝑧</m:t>
                                    </m:r>
                                  </m:e>
                                  <m:sub>
                                    <m:r>
                                      <a:rPr lang="en-US" sz="3600" b="0" i="1" smtClean="0">
                                        <a:latin typeface="Cambria Math" panose="02040503050406030204" pitchFamily="18" charset="0"/>
                                      </a:rPr>
                                      <m:t>𝑃</m:t>
                                    </m:r>
                                  </m:sub>
                                </m:sSub>
                              </m:e>
                            </m:mr>
                            <m:mr>
                              <m:e>
                                <m:sSub>
                                  <m:sSubPr>
                                    <m:ctrlPr>
                                      <a:rPr lang="en-US" sz="3600" i="1" smtClean="0">
                                        <a:latin typeface="Cambria Math" panose="02040503050406030204" pitchFamily="18" charset="0"/>
                                      </a:rPr>
                                    </m:ctrlPr>
                                  </m:sSubPr>
                                  <m:e>
                                    <m:r>
                                      <a:rPr lang="en-US" sz="3600" b="0" i="1" smtClean="0">
                                        <a:latin typeface="Cambria Math" panose="02040503050406030204" pitchFamily="18" charset="0"/>
                                      </a:rPr>
                                      <m:t>𝑤</m:t>
                                    </m:r>
                                  </m:e>
                                  <m:sub>
                                    <m:r>
                                      <a:rPr lang="en-US" sz="3600" b="0" i="1" smtClean="0">
                                        <a:latin typeface="Cambria Math" panose="02040503050406030204" pitchFamily="18" charset="0"/>
                                      </a:rPr>
                                      <m:t>𝑃</m:t>
                                    </m:r>
                                  </m:sub>
                                </m:sSub>
                              </m:e>
                            </m:mr>
                          </m:m>
                        </m:e>
                      </m:d>
                      <m:r>
                        <a:rPr lang="en-US" sz="3600" i="1" smtClean="0">
                          <a:latin typeface="Cambria Math" panose="02040503050406030204" pitchFamily="18" charset="0"/>
                          <a:ea typeface="Cambria Math" panose="02040503050406030204" pitchFamily="18" charset="0"/>
                        </a:rPr>
                        <m:t>÷</m:t>
                      </m:r>
                      <m:sSub>
                        <m:sSubPr>
                          <m:ctrlPr>
                            <a:rPr lang="en-US" sz="3600" i="1" smtClean="0">
                              <a:latin typeface="Cambria Math" panose="02040503050406030204" pitchFamily="18" charset="0"/>
                              <a:ea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𝑤</m:t>
                          </m:r>
                        </m:e>
                        <m:sub>
                          <m:r>
                            <a:rPr lang="en-US" sz="3600" b="0" i="1" smtClean="0">
                              <a:latin typeface="Cambria Math" panose="02040503050406030204" pitchFamily="18" charset="0"/>
                              <a:ea typeface="Cambria Math" panose="02040503050406030204" pitchFamily="18" charset="0"/>
                            </a:rPr>
                            <m:t>𝑃</m:t>
                          </m:r>
                        </m:sub>
                      </m:sSub>
                    </m:oMath>
                  </m:oMathPara>
                </a14:m>
                <a:endParaRPr lang="en-US" sz="3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74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15</a:t>
            </a:fld>
            <a:endParaRPr lang="en-US" dirty="0">
              <a:solidFill>
                <a:schemeClr val="bg1"/>
              </a:solidFill>
            </a:endParaRPr>
          </a:p>
        </p:txBody>
      </p:sp>
    </p:spTree>
    <p:extLst>
      <p:ext uri="{BB962C8B-B14F-4D97-AF65-F5344CB8AC3E}">
        <p14:creationId xmlns:p14="http://schemas.microsoft.com/office/powerpoint/2010/main" val="21589628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solidFill>
                  <a:schemeClr val="bg1"/>
                </a:solidFill>
              </a:rPr>
              <a:t>Viewport transform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03312" y="2653553"/>
                <a:ext cx="8946541" cy="3944470"/>
              </a:xfrm>
            </p:spPr>
            <p:txBody>
              <a:bodyPr anchor="b"/>
              <a:lstStyle/>
              <a:p>
                <a:pPr marL="0" indent="0">
                  <a:buNone/>
                </a:pPr>
                <a14:m>
                  <m:oMathPara xmlns:m="http://schemas.openxmlformats.org/officeDocument/2006/math">
                    <m:oMathParaPr>
                      <m:jc m:val="centerGroup"/>
                    </m:oMathParaPr>
                    <m:oMath xmlns:m="http://schemas.openxmlformats.org/officeDocument/2006/math">
                      <m:d>
                        <m:dPr>
                          <m:begChr m:val="["/>
                          <m:endChr m:val="]"/>
                          <m:ctrlPr>
                            <a:rPr lang="en-US" sz="3600" b="0" i="1" smtClean="0">
                              <a:latin typeface="Cambria Math" panose="02040503050406030204" pitchFamily="18" charset="0"/>
                            </a:rPr>
                          </m:ctrlPr>
                        </m:dPr>
                        <m:e>
                          <m:m>
                            <m:mPr>
                              <m:mcs>
                                <m:mc>
                                  <m:mcPr>
                                    <m:count m:val="1"/>
                                    <m:mcJc m:val="center"/>
                                  </m:mcPr>
                                </m:mc>
                              </m:mcs>
                              <m:ctrlPr>
                                <a:rPr lang="en-US" sz="3600" b="0" i="1" smtClean="0">
                                  <a:latin typeface="Cambria Math" panose="02040503050406030204" pitchFamily="18" charset="0"/>
                                </a:rPr>
                              </m:ctrlPr>
                            </m:mPr>
                            <m:m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r>
                                      <a:rPr lang="en-US" sz="3600" b="0" i="1" smtClean="0">
                                        <a:latin typeface="Cambria Math" panose="02040503050406030204" pitchFamily="18" charset="0"/>
                                      </a:rPr>
                                      <m:t>+</m:t>
                                    </m:r>
                                    <m:r>
                                      <a:rPr lang="en-US" sz="3600" b="0" i="1" smtClean="0">
                                        <a:latin typeface="Cambria Math" panose="02040503050406030204" pitchFamily="18" charset="0"/>
                                      </a:rPr>
                                      <m:t>𝑥</m:t>
                                    </m:r>
                                  </m:e>
                                  <m:sub>
                                    <m:r>
                                      <a:rPr lang="en-US" sz="3600" b="0" i="1" smtClean="0">
                                        <a:latin typeface="Cambria Math" panose="02040503050406030204" pitchFamily="18" charset="0"/>
                                      </a:rPr>
                                      <m:t>𝑃</m:t>
                                    </m:r>
                                  </m:sub>
                                </m:sSub>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𝑤𝑖𝑑𝑡h</m:t>
                                    </m:r>
                                  </m:num>
                                  <m:den>
                                    <m:r>
                                      <a:rPr lang="en-US" sz="3600" b="0" i="1" smtClean="0">
                                        <a:latin typeface="Cambria Math" panose="02040503050406030204" pitchFamily="18" charset="0"/>
                                      </a:rPr>
                                      <m:t>2</m:t>
                                    </m:r>
                                  </m:den>
                                </m:f>
                                <m:r>
                                  <a:rPr lang="en-US" sz="3600" b="0" i="1" smtClean="0">
                                    <a:latin typeface="Cambria Math" panose="02040503050406030204" pitchFamily="18" charset="0"/>
                                  </a:rPr>
                                  <m:t>+</m:t>
                                </m:r>
                                <m:f>
                                  <m:fPr>
                                    <m:ctrlPr>
                                      <a:rPr lang="en-US" sz="3600" b="0" i="1" smtClean="0">
                                        <a:latin typeface="Cambria Math" panose="02040503050406030204" pitchFamily="18" charset="0"/>
                                      </a:rPr>
                                    </m:ctrlPr>
                                  </m:fPr>
                                  <m:num>
                                    <m:r>
                                      <a:rPr lang="en-US" sz="3600" i="1">
                                        <a:latin typeface="Cambria Math" panose="02040503050406030204" pitchFamily="18" charset="0"/>
                                      </a:rPr>
                                      <m:t>𝑤𝑖𝑑𝑡h</m:t>
                                    </m:r>
                                  </m:num>
                                  <m:den>
                                    <m:r>
                                      <a:rPr lang="en-US" sz="3600" i="1">
                                        <a:latin typeface="Cambria Math" panose="02040503050406030204" pitchFamily="18" charset="0"/>
                                      </a:rPr>
                                      <m:t>2</m:t>
                                    </m:r>
                                  </m:den>
                                </m:f>
                              </m:e>
                            </m:mr>
                            <m:mr>
                              <m:e>
                                <m:r>
                                  <a:rPr lang="en-US" sz="3600" b="0" i="1" smtClean="0">
                                    <a:latin typeface="Cambria Math" panose="02040503050406030204" pitchFamily="18" charset="0"/>
                                  </a:rPr>
                                  <m:t>𝑦</m:t>
                                </m:r>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𝑦</m:t>
                                    </m:r>
                                  </m:e>
                                  <m:sub>
                                    <m:r>
                                      <a:rPr lang="en-US" sz="3600" b="0" i="1" smtClean="0">
                                        <a:latin typeface="Cambria Math" panose="02040503050406030204" pitchFamily="18" charset="0"/>
                                      </a:rPr>
                                      <m:t>𝑃</m:t>
                                    </m:r>
                                  </m:sub>
                                </m:sSub>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h𝑒𝑖𝑔h𝑡</m:t>
                                    </m:r>
                                  </m:num>
                                  <m:den>
                                    <m:r>
                                      <a:rPr lang="en-US" sz="3600" i="1">
                                        <a:latin typeface="Cambria Math" panose="02040503050406030204" pitchFamily="18" charset="0"/>
                                      </a:rPr>
                                      <m:t>2</m:t>
                                    </m:r>
                                  </m:den>
                                </m:f>
                                <m:r>
                                  <a:rPr lang="en-US" sz="3600" b="0" i="1" smtClean="0">
                                    <a:latin typeface="Cambria Math" panose="02040503050406030204" pitchFamily="18" charset="0"/>
                                  </a:rPr>
                                  <m:t>+</m:t>
                                </m:r>
                                <m:f>
                                  <m:fPr>
                                    <m:ctrlPr>
                                      <a:rPr lang="en-US" sz="3600" b="0" i="1" smtClean="0">
                                        <a:latin typeface="Cambria Math" panose="02040503050406030204" pitchFamily="18" charset="0"/>
                                      </a:rPr>
                                    </m:ctrlPr>
                                  </m:fPr>
                                  <m:num>
                                    <m:r>
                                      <a:rPr lang="en-US" sz="3600" i="1">
                                        <a:latin typeface="Cambria Math" panose="02040503050406030204" pitchFamily="18" charset="0"/>
                                      </a:rPr>
                                      <m:t>h𝑒𝑖𝑔h𝑡</m:t>
                                    </m:r>
                                  </m:num>
                                  <m:den>
                                    <m:r>
                                      <a:rPr lang="en-US" sz="3600" i="1">
                                        <a:latin typeface="Cambria Math" panose="02040503050406030204" pitchFamily="18" charset="0"/>
                                      </a:rPr>
                                      <m:t>2</m:t>
                                    </m:r>
                                  </m:den>
                                </m:f>
                              </m:e>
                            </m:mr>
                            <m:mr>
                              <m:e>
                                <m:f>
                                  <m:fPr>
                                    <m:ctrlPr>
                                      <a:rPr lang="en-US" sz="3600" b="0" i="1" smtClean="0">
                                        <a:latin typeface="Cambria Math" panose="02040503050406030204" pitchFamily="18" charset="0"/>
                                      </a:rPr>
                                    </m:ctrlPr>
                                  </m:fPr>
                                  <m:num>
                                    <m:r>
                                      <a:rPr lang="en-US" sz="3600" i="1">
                                        <a:latin typeface="Cambria Math" panose="02040503050406030204" pitchFamily="18" charset="0"/>
                                      </a:rPr>
                                      <m:t>𝑓𝑎𝑟</m:t>
                                    </m:r>
                                    <m:r>
                                      <a:rPr lang="en-US" sz="3600" i="1">
                                        <a:latin typeface="Cambria Math" panose="02040503050406030204" pitchFamily="18" charset="0"/>
                                      </a:rPr>
                                      <m:t>+</m:t>
                                    </m:r>
                                    <m:r>
                                      <a:rPr lang="en-US" sz="3600" i="1">
                                        <a:latin typeface="Cambria Math" panose="02040503050406030204" pitchFamily="18" charset="0"/>
                                      </a:rPr>
                                      <m:t>𝑛𝑒𝑎𝑟</m:t>
                                    </m:r>
                                  </m:num>
                                  <m:den>
                                    <m:r>
                                      <a:rPr lang="en-US" sz="3600" b="0" i="1" smtClean="0">
                                        <a:latin typeface="Cambria Math" panose="02040503050406030204" pitchFamily="18" charset="0"/>
                                      </a:rPr>
                                      <m:t>2</m:t>
                                    </m:r>
                                  </m:den>
                                </m:f>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𝑧</m:t>
                                    </m:r>
                                  </m:e>
                                  <m:sub>
                                    <m:r>
                                      <a:rPr lang="en-US" sz="3600" b="0" i="1" smtClean="0">
                                        <a:latin typeface="Cambria Math" panose="02040503050406030204" pitchFamily="18" charset="0"/>
                                      </a:rPr>
                                      <m:t>𝑃</m:t>
                                    </m:r>
                                  </m:sub>
                                </m:sSub>
                                <m:f>
                                  <m:fPr>
                                    <m:ctrlPr>
                                      <a:rPr lang="en-US" sz="3600" b="0" i="1" smtClean="0">
                                        <a:latin typeface="Cambria Math" panose="02040503050406030204" pitchFamily="18" charset="0"/>
                                      </a:rPr>
                                    </m:ctrlPr>
                                  </m:fPr>
                                  <m:num>
                                    <m:r>
                                      <a:rPr lang="en-US" sz="3600" i="1">
                                        <a:latin typeface="Cambria Math" panose="02040503050406030204" pitchFamily="18" charset="0"/>
                                      </a:rPr>
                                      <m:t>𝑓𝑎𝑟</m:t>
                                    </m:r>
                                    <m:r>
                                      <a:rPr lang="en-US" sz="3600" i="1">
                                        <a:latin typeface="Cambria Math" panose="02040503050406030204" pitchFamily="18" charset="0"/>
                                      </a:rPr>
                                      <m:t>−</m:t>
                                    </m:r>
                                    <m:r>
                                      <a:rPr lang="en-US" sz="3600" i="1">
                                        <a:latin typeface="Cambria Math" panose="02040503050406030204" pitchFamily="18" charset="0"/>
                                      </a:rPr>
                                      <m:t>𝑛𝑒𝑎𝑟</m:t>
                                    </m:r>
                                  </m:num>
                                  <m:den>
                                    <m:r>
                                      <a:rPr lang="en-US" sz="3600" b="0" i="1" smtClean="0">
                                        <a:latin typeface="Cambria Math" panose="02040503050406030204" pitchFamily="18" charset="0"/>
                                      </a:rPr>
                                      <m:t>2</m:t>
                                    </m:r>
                                  </m:den>
                                </m:f>
                              </m:e>
                            </m:mr>
                          </m:m>
                        </m:e>
                      </m:d>
                    </m:oMath>
                  </m:oMathPara>
                </a14:m>
                <a:endParaRPr lang="en-US" sz="3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03312" y="2653553"/>
                <a:ext cx="8946541" cy="3944470"/>
              </a:xfrm>
              <a:blipFill>
                <a:blip r:embed="rId4"/>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16</a:t>
            </a:fld>
            <a:endParaRPr lang="en-US" dirty="0">
              <a:solidFill>
                <a:schemeClr val="bg1"/>
              </a:solidFill>
            </a:endParaRPr>
          </a:p>
        </p:txBody>
      </p:sp>
    </p:spTree>
    <p:extLst>
      <p:ext uri="{BB962C8B-B14F-4D97-AF65-F5344CB8AC3E}">
        <p14:creationId xmlns:p14="http://schemas.microsoft.com/office/powerpoint/2010/main" val="17852161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solidFill>
                  <a:schemeClr val="bg1"/>
                </a:solidFill>
              </a:rPr>
              <a:t>Primitive assembly</a:t>
            </a:r>
          </a:p>
        </p:txBody>
      </p:sp>
      <p:sp>
        <p:nvSpPr>
          <p:cNvPr id="3" name="Content Placeholder 2"/>
          <p:cNvSpPr>
            <a:spLocks noGrp="1"/>
          </p:cNvSpPr>
          <p:nvPr>
            <p:ph idx="1"/>
          </p:nvPr>
        </p:nvSpPr>
        <p:spPr/>
        <p:txBody>
          <a:bodyPr anchor="ctr"/>
          <a:lstStyle/>
          <a:p>
            <a:r>
              <a:rPr lang="en-US" dirty="0"/>
              <a:t>Converts vertex stream, to primitive stream.</a:t>
            </a:r>
          </a:p>
          <a:p>
            <a:r>
              <a:rPr lang="en-US" dirty="0"/>
              <a:t>The order in which primitives are processed is well defined.</a:t>
            </a:r>
          </a:p>
          <a:p>
            <a:r>
              <a:rPr lang="en-US" dirty="0"/>
              <a:t>Face culling happens at this stage.</a:t>
            </a:r>
          </a:p>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17</a:t>
            </a:fld>
            <a:endParaRPr lang="en-US" dirty="0">
              <a:solidFill>
                <a:schemeClr val="bg1"/>
              </a:solidFill>
            </a:endParaRPr>
          </a:p>
        </p:txBody>
      </p:sp>
    </p:spTree>
    <p:extLst>
      <p:ext uri="{BB962C8B-B14F-4D97-AF65-F5344CB8AC3E}">
        <p14:creationId xmlns:p14="http://schemas.microsoft.com/office/powerpoint/2010/main" val="2929202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solidFill>
                  <a:schemeClr val="bg1"/>
                </a:solidFill>
              </a:rPr>
              <a:t>Rasterizer</a:t>
            </a:r>
          </a:p>
        </p:txBody>
      </p:sp>
      <p:pic>
        <p:nvPicPr>
          <p:cNvPr id="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13360" y="1493520"/>
            <a:ext cx="11673839" cy="5090160"/>
          </a:xfrm>
        </p:spPr>
      </p:pic>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18</a:t>
            </a:fld>
            <a:endParaRPr lang="en-US" dirty="0">
              <a:solidFill>
                <a:schemeClr val="bg1"/>
              </a:solidFill>
            </a:endParaRPr>
          </a:p>
        </p:txBody>
      </p:sp>
      <p:sp>
        <p:nvSpPr>
          <p:cNvPr id="3" name="Flowchart: Alternate Process 2"/>
          <p:cNvSpPr/>
          <p:nvPr/>
        </p:nvSpPr>
        <p:spPr>
          <a:xfrm>
            <a:off x="6026119" y="3600847"/>
            <a:ext cx="1752600" cy="1158240"/>
          </a:xfrm>
          <a:prstGeom prst="flowChartAlternateProcess">
            <a:avLst/>
          </a:prstGeom>
          <a:noFill/>
          <a:ln w="63500">
            <a:solidFill>
              <a:srgbClr val="FF33CC">
                <a:alpha val="47843"/>
              </a:srgbClr>
            </a:solidFill>
          </a:ln>
          <a:effectLst>
            <a:glow rad="228600">
              <a:srgbClr val="FF33CC">
                <a:alpha val="40000"/>
              </a:srgbClr>
            </a:glo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308130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solidFill>
                  <a:schemeClr val="bg1"/>
                </a:solidFill>
              </a:rPr>
              <a:t>Rasterizer</a:t>
            </a:r>
          </a:p>
        </p:txBody>
      </p:sp>
      <p:sp>
        <p:nvSpPr>
          <p:cNvPr id="3" name="Content Placeholder 2"/>
          <p:cNvSpPr>
            <a:spLocks noGrp="1"/>
          </p:cNvSpPr>
          <p:nvPr>
            <p:ph idx="1"/>
          </p:nvPr>
        </p:nvSpPr>
        <p:spPr/>
        <p:txBody>
          <a:bodyPr anchor="ctr"/>
          <a:lstStyle/>
          <a:p>
            <a:r>
              <a:rPr lang="en-US" dirty="0"/>
              <a:t>The final image needs to be 2D.</a:t>
            </a:r>
          </a:p>
          <a:p>
            <a:r>
              <a:rPr lang="en-US" dirty="0"/>
              <a:t>We have 3D primitives.</a:t>
            </a:r>
          </a:p>
          <a:p>
            <a:r>
              <a:rPr lang="en-US" dirty="0"/>
              <a:t>Store depth on a separate window.</a:t>
            </a:r>
          </a:p>
          <a:p>
            <a:r>
              <a:rPr lang="en-US" dirty="0"/>
              <a:t>We need to store our data in a matrix.</a:t>
            </a:r>
          </a:p>
        </p:txBody>
      </p:sp>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19</a:t>
            </a:fld>
            <a:endParaRPr lang="en-US" dirty="0">
              <a:solidFill>
                <a:schemeClr val="bg1"/>
              </a:solidFill>
            </a:endParaRPr>
          </a:p>
        </p:txBody>
      </p:sp>
    </p:spTree>
    <p:extLst>
      <p:ext uri="{BB962C8B-B14F-4D97-AF65-F5344CB8AC3E}">
        <p14:creationId xmlns:p14="http://schemas.microsoft.com/office/powerpoint/2010/main" val="1575917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solidFill>
                  <a:schemeClr val="bg1"/>
                </a:solidFill>
              </a:rPr>
              <a:t>Things to notice about OpenGL</a:t>
            </a:r>
          </a:p>
        </p:txBody>
      </p:sp>
      <p:sp>
        <p:nvSpPr>
          <p:cNvPr id="3" name="Content Placeholder 2"/>
          <p:cNvSpPr>
            <a:spLocks noGrp="1"/>
          </p:cNvSpPr>
          <p:nvPr>
            <p:ph idx="1"/>
          </p:nvPr>
        </p:nvSpPr>
        <p:spPr/>
        <p:txBody>
          <a:bodyPr anchor="ctr"/>
          <a:lstStyle/>
          <a:p>
            <a:r>
              <a:rPr lang="en-US" dirty="0"/>
              <a:t>OpenGL is a state machine.</a:t>
            </a:r>
          </a:p>
          <a:p>
            <a:r>
              <a:rPr lang="en-US" dirty="0"/>
              <a:t>OpenGL uses the client-server model.</a:t>
            </a:r>
          </a:p>
          <a:p>
            <a:r>
              <a:rPr lang="en-US" dirty="0"/>
              <a:t>OpenGL processes the data on a pipeline.</a:t>
            </a:r>
          </a:p>
        </p:txBody>
      </p:sp>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2</a:t>
            </a:fld>
            <a:endParaRPr lang="en-US" dirty="0">
              <a:solidFill>
                <a:schemeClr val="bg1"/>
              </a:solidFill>
            </a:endParaRPr>
          </a:p>
        </p:txBody>
      </p:sp>
    </p:spTree>
    <p:extLst>
      <p:ext uri="{BB962C8B-B14F-4D97-AF65-F5344CB8AC3E}">
        <p14:creationId xmlns:p14="http://schemas.microsoft.com/office/powerpoint/2010/main" val="26526035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solidFill>
                  <a:schemeClr val="bg1"/>
                </a:solidFill>
              </a:rPr>
              <a:t>Rasterization</a:t>
            </a:r>
          </a:p>
        </p:txBody>
      </p:sp>
      <p:sp>
        <p:nvSpPr>
          <p:cNvPr id="3" name="Content Placeholder 2"/>
          <p:cNvSpPr>
            <a:spLocks noGrp="1"/>
          </p:cNvSpPr>
          <p:nvPr>
            <p:ph idx="1"/>
          </p:nvPr>
        </p:nvSpPr>
        <p:spPr/>
        <p:txBody>
          <a:bodyPr anchor="ctr"/>
          <a:lstStyle/>
          <a:p>
            <a:r>
              <a:rPr lang="en-US" dirty="0"/>
              <a:t>A matrix is a 2D array of cells.</a:t>
            </a:r>
          </a:p>
          <a:p>
            <a:r>
              <a:rPr lang="en-US" dirty="0"/>
              <a:t>Primitives turn into fragments.</a:t>
            </a:r>
          </a:p>
          <a:p>
            <a:r>
              <a:rPr lang="en-US" dirty="0"/>
              <a:t>We need our data available for each fragment.</a:t>
            </a:r>
          </a:p>
        </p:txBody>
      </p:sp>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20</a:t>
            </a:fld>
            <a:endParaRPr lang="en-US" dirty="0">
              <a:solidFill>
                <a:schemeClr val="bg1"/>
              </a:solidFill>
            </a:endParaRPr>
          </a:p>
        </p:txBody>
      </p:sp>
    </p:spTree>
    <p:extLst>
      <p:ext uri="{BB962C8B-B14F-4D97-AF65-F5344CB8AC3E}">
        <p14:creationId xmlns:p14="http://schemas.microsoft.com/office/powerpoint/2010/main" val="4259182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solidFill>
                  <a:schemeClr val="bg1"/>
                </a:solidFill>
              </a:rPr>
              <a:t>Your questions</a:t>
            </a:r>
          </a:p>
        </p:txBody>
      </p:sp>
      <p:sp>
        <p:nvSpPr>
          <p:cNvPr id="3" name="Slide Number Placeholder 2"/>
          <p:cNvSpPr>
            <a:spLocks noGrp="1"/>
          </p:cNvSpPr>
          <p:nvPr>
            <p:ph type="sldNum" sz="quarter" idx="12"/>
          </p:nvPr>
        </p:nvSpPr>
        <p:spPr/>
        <p:txBody>
          <a:bodyPr/>
          <a:lstStyle/>
          <a:p>
            <a:fld id="{D57F1E4F-1CFF-5643-939E-02111984F565}" type="slidenum">
              <a:rPr lang="en-US" smtClean="0">
                <a:solidFill>
                  <a:schemeClr val="bg1"/>
                </a:solidFill>
              </a:rPr>
              <a:t>21</a:t>
            </a:fld>
            <a:endParaRPr lang="en-US" dirty="0">
              <a:solidFill>
                <a:schemeClr val="bg1"/>
              </a:solidFill>
            </a:endParaRPr>
          </a:p>
        </p:txBody>
      </p:sp>
    </p:spTree>
    <p:extLst>
      <p:ext uri="{BB962C8B-B14F-4D97-AF65-F5344CB8AC3E}">
        <p14:creationId xmlns:p14="http://schemas.microsoft.com/office/powerpoint/2010/main" val="28640802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a:solidFill>
                  <a:schemeClr val="bg1"/>
                </a:solidFill>
              </a:rPr>
              <a:t>Helpful </a:t>
            </a:r>
            <a:r>
              <a:rPr lang="en-US" dirty="0">
                <a:solidFill>
                  <a:schemeClr val="bg1"/>
                </a:solidFill>
              </a:rPr>
              <a:t>links</a:t>
            </a:r>
          </a:p>
        </p:txBody>
      </p:sp>
      <p:sp>
        <p:nvSpPr>
          <p:cNvPr id="3" name="Text Placeholder 2"/>
          <p:cNvSpPr>
            <a:spLocks noGrp="1"/>
          </p:cNvSpPr>
          <p:nvPr>
            <p:ph type="body" sz="half" idx="2"/>
          </p:nvPr>
        </p:nvSpPr>
        <p:spPr>
          <a:xfrm>
            <a:off x="1154954" y="3639312"/>
            <a:ext cx="8825659" cy="2688336"/>
          </a:xfrm>
          <a:solidFill>
            <a:schemeClr val="bg1">
              <a:alpha val="85000"/>
            </a:schemeClr>
          </a:solidFill>
          <a:effectLst>
            <a:glow rad="101600">
              <a:schemeClr val="accent1">
                <a:satMod val="175000"/>
                <a:alpha val="40000"/>
              </a:schemeClr>
            </a:glow>
            <a:outerShdw blurRad="50800" dist="38100" dir="2700000" algn="tl" rotWithShape="0">
              <a:prstClr val="black">
                <a:alpha val="40000"/>
              </a:prstClr>
            </a:outerShdw>
          </a:effectLst>
        </p:spPr>
        <p:txBody>
          <a:bodyPr anchor="t"/>
          <a:lstStyle/>
          <a:p>
            <a:pPr marL="285750" indent="-285750">
              <a:buFont typeface="Century Gothic" panose="020B0502020202020204" pitchFamily="34" charset="0"/>
              <a:buChar char="►"/>
            </a:pPr>
            <a:r>
              <a:rPr lang="en-US" sz="2400" dirty="0">
                <a:hlinkClick r:id="rId4"/>
              </a:rPr>
              <a:t>http://prideout.net/blog/?p=48</a:t>
            </a:r>
            <a:r>
              <a:rPr lang="en-US" sz="2400" dirty="0"/>
              <a:t> (Tessellation stage)</a:t>
            </a:r>
          </a:p>
          <a:p>
            <a:pPr marL="285750" indent="-285750">
              <a:buFont typeface="Century Gothic" panose="020B0502020202020204" pitchFamily="34" charset="0"/>
              <a:buChar char="►"/>
            </a:pPr>
            <a:r>
              <a:rPr lang="en-US" sz="2400" dirty="0">
                <a:hlinkClick r:id="rId5"/>
              </a:rPr>
              <a:t>https://www.khronos.org/opengl/wiki/Primitive_Assembly#Primitive_order</a:t>
            </a:r>
            <a:r>
              <a:rPr lang="en-US" sz="2400" dirty="0"/>
              <a:t> (Primitive order)</a:t>
            </a:r>
          </a:p>
        </p:txBody>
      </p:sp>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22</a:t>
            </a:fld>
            <a:endParaRPr lang="en-US" dirty="0">
              <a:solidFill>
                <a:schemeClr val="bg1"/>
              </a:solidFill>
            </a:endParaRPr>
          </a:p>
        </p:txBody>
      </p:sp>
    </p:spTree>
    <p:extLst>
      <p:ext uri="{BB962C8B-B14F-4D97-AF65-F5344CB8AC3E}">
        <p14:creationId xmlns:p14="http://schemas.microsoft.com/office/powerpoint/2010/main" val="2452758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solidFill>
                  <a:schemeClr val="bg1"/>
                </a:solidFill>
              </a:rPr>
              <a:t>OpenGL versions</a:t>
            </a:r>
          </a:p>
        </p:txBody>
      </p:sp>
      <p:sp>
        <p:nvSpPr>
          <p:cNvPr id="3" name="Content Placeholder 2"/>
          <p:cNvSpPr>
            <a:spLocks noGrp="1"/>
          </p:cNvSpPr>
          <p:nvPr>
            <p:ph idx="1"/>
          </p:nvPr>
        </p:nvSpPr>
        <p:spPr>
          <a:xfrm>
            <a:off x="1103312" y="2052918"/>
            <a:ext cx="9640888" cy="4195481"/>
          </a:xfrm>
        </p:spPr>
        <p:txBody>
          <a:bodyPr anchor="ctr"/>
          <a:lstStyle/>
          <a:p>
            <a:r>
              <a:rPr lang="en-US" dirty="0"/>
              <a:t>Core and compatibility versions.</a:t>
            </a:r>
          </a:p>
          <a:p>
            <a:r>
              <a:rPr lang="en-US" dirty="0"/>
              <a:t>Each OpenGL version has a corresponding shader language version.</a:t>
            </a:r>
          </a:p>
          <a:p>
            <a:r>
              <a:rPr lang="en-US" dirty="0"/>
              <a:t>We will be discussing OpenGL 4.5.</a:t>
            </a:r>
          </a:p>
        </p:txBody>
      </p:sp>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3</a:t>
            </a:fld>
            <a:endParaRPr lang="en-US" dirty="0">
              <a:solidFill>
                <a:schemeClr val="bg1"/>
              </a:solidFill>
            </a:endParaRPr>
          </a:p>
        </p:txBody>
      </p:sp>
    </p:spTree>
    <p:extLst>
      <p:ext uri="{BB962C8B-B14F-4D97-AF65-F5344CB8AC3E}">
        <p14:creationId xmlns:p14="http://schemas.microsoft.com/office/powerpoint/2010/main" val="2907713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solidFill>
                  <a:schemeClr val="bg1"/>
                </a:solidFill>
              </a:rPr>
              <a:t>OpenGL pipeline</a:t>
            </a:r>
          </a:p>
        </p:txBody>
      </p:sp>
      <p:pic>
        <p:nvPicPr>
          <p:cNvPr id="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13360" y="1493520"/>
            <a:ext cx="11673839" cy="5090160"/>
          </a:xfrm>
        </p:spPr>
      </p:pic>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4</a:t>
            </a:fld>
            <a:endParaRPr lang="en-US" dirty="0">
              <a:solidFill>
                <a:schemeClr val="bg1"/>
              </a:solidFill>
            </a:endParaRPr>
          </a:p>
        </p:txBody>
      </p:sp>
    </p:spTree>
    <p:extLst>
      <p:ext uri="{BB962C8B-B14F-4D97-AF65-F5344CB8AC3E}">
        <p14:creationId xmlns:p14="http://schemas.microsoft.com/office/powerpoint/2010/main" val="3540034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solidFill>
                  <a:schemeClr val="bg1"/>
                </a:solidFill>
              </a:rPr>
              <a:t>Vertex data</a:t>
            </a:r>
          </a:p>
        </p:txBody>
      </p:sp>
      <p:pic>
        <p:nvPicPr>
          <p:cNvPr id="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13360" y="1493520"/>
            <a:ext cx="11673839" cy="5090160"/>
          </a:xfrm>
        </p:spPr>
      </p:pic>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5</a:t>
            </a:fld>
            <a:endParaRPr lang="en-US" dirty="0">
              <a:solidFill>
                <a:schemeClr val="bg1"/>
              </a:solidFill>
            </a:endParaRPr>
          </a:p>
        </p:txBody>
      </p:sp>
      <p:sp>
        <p:nvSpPr>
          <p:cNvPr id="3" name="Flowchart: Alternate Process 2"/>
          <p:cNvSpPr/>
          <p:nvPr/>
        </p:nvSpPr>
        <p:spPr>
          <a:xfrm>
            <a:off x="170329" y="1630680"/>
            <a:ext cx="1752600" cy="1158240"/>
          </a:xfrm>
          <a:prstGeom prst="flowChartAlternateProcess">
            <a:avLst/>
          </a:prstGeom>
          <a:noFill/>
          <a:ln w="63500">
            <a:solidFill>
              <a:srgbClr val="FF33CC">
                <a:alpha val="47843"/>
              </a:srgbClr>
            </a:solidFill>
          </a:ln>
          <a:effectLst>
            <a:glow rad="228600">
              <a:srgbClr val="FF33CC">
                <a:alpha val="40000"/>
              </a:srgbClr>
            </a:glo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689973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solidFill>
                  <a:schemeClr val="bg1"/>
                </a:solidFill>
              </a:rPr>
              <a:t>Geometry data</a:t>
            </a:r>
          </a:p>
        </p:txBody>
      </p:sp>
      <p:sp>
        <p:nvSpPr>
          <p:cNvPr id="3" name="Content Placeholder 2"/>
          <p:cNvSpPr>
            <a:spLocks noGrp="1"/>
          </p:cNvSpPr>
          <p:nvPr>
            <p:ph idx="1"/>
          </p:nvPr>
        </p:nvSpPr>
        <p:spPr/>
        <p:txBody>
          <a:bodyPr anchor="ctr"/>
          <a:lstStyle/>
          <a:p>
            <a:r>
              <a:rPr lang="en-US" dirty="0"/>
              <a:t>Our data is an stream of points(vertices).</a:t>
            </a:r>
          </a:p>
          <a:p>
            <a:r>
              <a:rPr lang="en-US" dirty="0"/>
              <a:t>The order of the vertices may matter.</a:t>
            </a:r>
          </a:p>
          <a:p>
            <a:r>
              <a:rPr lang="en-US" dirty="0"/>
              <a:t>The vertices may be related.</a:t>
            </a:r>
          </a:p>
        </p:txBody>
      </p:sp>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6</a:t>
            </a:fld>
            <a:endParaRPr lang="en-US" dirty="0">
              <a:solidFill>
                <a:schemeClr val="bg1"/>
              </a:solidFill>
            </a:endParaRPr>
          </a:p>
        </p:txBody>
      </p:sp>
    </p:spTree>
    <p:extLst>
      <p:ext uri="{BB962C8B-B14F-4D97-AF65-F5344CB8AC3E}">
        <p14:creationId xmlns:p14="http://schemas.microsoft.com/office/powerpoint/2010/main" val="633736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solidFill>
                  <a:schemeClr val="bg1"/>
                </a:solidFill>
              </a:rPr>
              <a:t>Vertex data</a:t>
            </a:r>
          </a:p>
        </p:txBody>
      </p:sp>
      <p:pic>
        <p:nvPicPr>
          <p:cNvPr id="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13360" y="1493520"/>
            <a:ext cx="11673839" cy="5090160"/>
          </a:xfrm>
        </p:spPr>
      </p:pic>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7</a:t>
            </a:fld>
            <a:endParaRPr lang="en-US" dirty="0">
              <a:solidFill>
                <a:schemeClr val="bg1"/>
              </a:solidFill>
            </a:endParaRPr>
          </a:p>
        </p:txBody>
      </p:sp>
      <p:sp>
        <p:nvSpPr>
          <p:cNvPr id="3" name="Flowchart: Alternate Process 2"/>
          <p:cNvSpPr/>
          <p:nvPr/>
        </p:nvSpPr>
        <p:spPr>
          <a:xfrm>
            <a:off x="2174675" y="1648609"/>
            <a:ext cx="1752600" cy="1158240"/>
          </a:xfrm>
          <a:prstGeom prst="flowChartAlternateProcess">
            <a:avLst/>
          </a:prstGeom>
          <a:noFill/>
          <a:ln w="63500">
            <a:solidFill>
              <a:srgbClr val="FF33CC">
                <a:alpha val="47843"/>
              </a:srgbClr>
            </a:solidFill>
          </a:ln>
          <a:effectLst>
            <a:glow rad="228600">
              <a:srgbClr val="FF33CC">
                <a:alpha val="40000"/>
              </a:srgbClr>
            </a:glo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88217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solidFill>
                  <a:schemeClr val="bg1"/>
                </a:solidFill>
              </a:rPr>
              <a:t>Vertex shader</a:t>
            </a:r>
          </a:p>
        </p:txBody>
      </p:sp>
      <p:pic>
        <p:nvPicPr>
          <p:cNvPr id="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13360" y="1493520"/>
            <a:ext cx="11673839" cy="5090160"/>
          </a:xfrm>
        </p:spPr>
      </p:pic>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8</a:t>
            </a:fld>
            <a:endParaRPr lang="en-US" dirty="0">
              <a:solidFill>
                <a:schemeClr val="bg1"/>
              </a:solidFill>
            </a:endParaRPr>
          </a:p>
        </p:txBody>
      </p:sp>
      <p:sp>
        <p:nvSpPr>
          <p:cNvPr id="3" name="Flowchart: Alternate Process 2"/>
          <p:cNvSpPr/>
          <p:nvPr/>
        </p:nvSpPr>
        <p:spPr>
          <a:xfrm>
            <a:off x="4021444" y="1648609"/>
            <a:ext cx="1752600" cy="1158240"/>
          </a:xfrm>
          <a:prstGeom prst="flowChartAlternateProcess">
            <a:avLst/>
          </a:prstGeom>
          <a:noFill/>
          <a:ln w="63500">
            <a:solidFill>
              <a:srgbClr val="FF33CC">
                <a:alpha val="47843"/>
              </a:srgbClr>
            </a:solidFill>
          </a:ln>
          <a:effectLst>
            <a:glow rad="228600">
              <a:srgbClr val="FF33CC">
                <a:alpha val="40000"/>
              </a:srgbClr>
            </a:glo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515075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solidFill>
                  <a:schemeClr val="bg1"/>
                </a:solidFill>
              </a:rPr>
              <a:t>Vertex shader</a:t>
            </a:r>
          </a:p>
        </p:txBody>
      </p:sp>
      <p:sp>
        <p:nvSpPr>
          <p:cNvPr id="3" name="Content Placeholder 2"/>
          <p:cNvSpPr>
            <a:spLocks noGrp="1"/>
          </p:cNvSpPr>
          <p:nvPr>
            <p:ph idx="1"/>
          </p:nvPr>
        </p:nvSpPr>
        <p:spPr/>
        <p:txBody>
          <a:bodyPr anchor="ctr"/>
          <a:lstStyle/>
          <a:p>
            <a:r>
              <a:rPr lang="en-US" dirty="0"/>
              <a:t>Each instance of the vertex shader receives a vertex as input.</a:t>
            </a:r>
          </a:p>
          <a:p>
            <a:r>
              <a:rPr lang="en-US" dirty="0"/>
              <a:t>Vertices are fed individually to the shader.</a:t>
            </a:r>
          </a:p>
          <a:p>
            <a:r>
              <a:rPr lang="en-US" dirty="0"/>
              <a:t>The output of vertex shader is a vertex.</a:t>
            </a:r>
          </a:p>
          <a:p>
            <a:r>
              <a:rPr lang="en-US" dirty="0"/>
              <a:t>Several instances of a vertex shader can run in parallel.</a:t>
            </a:r>
          </a:p>
        </p:txBody>
      </p:sp>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9</a:t>
            </a:fld>
            <a:endParaRPr lang="en-US" dirty="0">
              <a:solidFill>
                <a:schemeClr val="bg1"/>
              </a:solidFill>
            </a:endParaRPr>
          </a:p>
        </p:txBody>
      </p:sp>
    </p:spTree>
    <p:extLst>
      <p:ext uri="{BB962C8B-B14F-4D97-AF65-F5344CB8AC3E}">
        <p14:creationId xmlns:p14="http://schemas.microsoft.com/office/powerpoint/2010/main" val="35202179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irst Slid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First Slide theme" id="{0C7B0808-ED8D-48B5-B83C-910DBF1D04C6}" vid="{3E4DFAB5-907C-44A1-A0C6-FC5B807CB40E}"/>
    </a:ext>
  </a:extLst>
</a:theme>
</file>

<file path=ppt/theme/theme2.xml><?xml version="1.0" encoding="utf-8"?>
<a:theme xmlns:a="http://schemas.openxmlformats.org/drawingml/2006/main" name="Storyboard Layout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30852</TotalTime>
  <Words>1983</Words>
  <Application>Microsoft Office PowerPoint</Application>
  <PresentationFormat>Widescreen</PresentationFormat>
  <Paragraphs>184</Paragraphs>
  <Slides>22</Slides>
  <Notes>22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22</vt:i4>
      </vt:variant>
    </vt:vector>
  </HeadingPairs>
  <TitlesOfParts>
    <vt:vector size="29" baseType="lpstr">
      <vt:lpstr>Arial</vt:lpstr>
      <vt:lpstr>Calibri</vt:lpstr>
      <vt:lpstr>Cambria Math</vt:lpstr>
      <vt:lpstr>Century Gothic</vt:lpstr>
      <vt:lpstr>Wingdings 3</vt:lpstr>
      <vt:lpstr>First Slide theme</vt:lpstr>
      <vt:lpstr>Storyboard Layouts</vt:lpstr>
      <vt:lpstr>OpenGL Pipeline</vt:lpstr>
      <vt:lpstr>Things to notice about OpenGL</vt:lpstr>
      <vt:lpstr>OpenGL versions</vt:lpstr>
      <vt:lpstr>OpenGL pipeline</vt:lpstr>
      <vt:lpstr>Vertex data</vt:lpstr>
      <vt:lpstr>Geometry data</vt:lpstr>
      <vt:lpstr>Vertex data</vt:lpstr>
      <vt:lpstr>Vertex shader</vt:lpstr>
      <vt:lpstr>Vertex shader</vt:lpstr>
      <vt:lpstr>Tessellation</vt:lpstr>
      <vt:lpstr>Geometry shader</vt:lpstr>
      <vt:lpstr>Primitive assembly</vt:lpstr>
      <vt:lpstr>Preparation for primitive assembly</vt:lpstr>
      <vt:lpstr>Clipping</vt:lpstr>
      <vt:lpstr>Perspective divide</vt:lpstr>
      <vt:lpstr>Viewport transform</vt:lpstr>
      <vt:lpstr>Primitive assembly</vt:lpstr>
      <vt:lpstr>Rasterizer</vt:lpstr>
      <vt:lpstr>Rasterizer</vt:lpstr>
      <vt:lpstr>Rasterization</vt:lpstr>
      <vt:lpstr>Your questions</vt:lpstr>
      <vt:lpstr>Helpful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computer graphics?</dc:title>
  <dc:creator>Hosein Ghahremanzadeh</dc:creator>
  <cp:lastModifiedBy>Hosein Ghahremanzadeh</cp:lastModifiedBy>
  <cp:revision>303</cp:revision>
  <dcterms:created xsi:type="dcterms:W3CDTF">2016-10-22T13:06:39Z</dcterms:created>
  <dcterms:modified xsi:type="dcterms:W3CDTF">2017-11-20T12:57:21Z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